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6" r:id="rId14"/>
    <p:sldId id="259" r:id="rId15"/>
    <p:sldId id="263" r:id="rId16"/>
    <p:sldId id="264" r:id="rId17"/>
    <p:sldId id="265" r:id="rId1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18" autoAdjust="0"/>
  </p:normalViewPr>
  <p:slideViewPr>
    <p:cSldViewPr>
      <p:cViewPr>
        <p:scale>
          <a:sx n="70" d="100"/>
          <a:sy n="70" d="100"/>
        </p:scale>
        <p:origin x="-84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3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00BB6F-8810-4E42-AC50-EA4E3EF615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5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D5337-EF98-4408-8F2A-1E21246EA2A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5FF83-2741-494C-9E79-56CBC988B68C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906E0-E62E-453C-A598-E851EB2FC3C6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4365625"/>
            <a:ext cx="51117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ru-RU" altLang="zh-TW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5086350"/>
            <a:ext cx="51117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ru-RU" altLang="zh-TW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64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43663" y="1196975"/>
            <a:ext cx="1871662" cy="53292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464175" cy="53292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4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1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913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6671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6687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65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70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39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963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8717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96975"/>
            <a:ext cx="71294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ru-RU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48823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TW" smtClean="0"/>
              <a:t>Click to edit Master text styles</a:t>
            </a:r>
          </a:p>
          <a:p>
            <a:pPr lvl="2"/>
            <a:r>
              <a:rPr lang="ru-RU" altLang="zh-TW" smtClean="0"/>
              <a:t>Fifth level</a:t>
            </a:r>
          </a:p>
          <a:p>
            <a:pPr lvl="1"/>
            <a:r>
              <a:rPr lang="ru-RU" altLang="zh-TW" smtClean="0"/>
              <a:t>Second level</a:t>
            </a:r>
          </a:p>
          <a:p>
            <a:pPr lvl="0"/>
            <a:r>
              <a:rPr lang="ru-RU" altLang="zh-TW" smtClean="0"/>
              <a:t>Third level</a:t>
            </a:r>
          </a:p>
          <a:p>
            <a:pPr lvl="1"/>
            <a:r>
              <a:rPr lang="ru-RU" altLang="zh-TW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png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4.png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18" Type="http://schemas.openxmlformats.org/officeDocument/2006/relationships/image" Target="../media/image37.png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4.png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ic-mischa@mail.taipei.gov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c-askemm@mail.taipei.gov.t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4316" y="2097277"/>
            <a:ext cx="7539324" cy="2304256"/>
          </a:xfrm>
          <a:noFill/>
        </p:spPr>
        <p:txBody>
          <a:bodyPr/>
          <a:lstStyle/>
          <a:p>
            <a:pPr marL="342900" indent="-342900">
              <a:spcAft>
                <a:spcPct val="50000"/>
              </a:spcAft>
              <a:defRPr/>
            </a:pPr>
            <a:r>
              <a:rPr lang="en-US" altLang="zh-TW" sz="5400" dirty="0" smtClean="0">
                <a:ea typeface="微軟正黑體" pitchFamily="34" charset="-120"/>
              </a:rPr>
              <a:t>  </a:t>
            </a:r>
            <a:r>
              <a:rPr lang="en-US" altLang="zh-TW" sz="6000" dirty="0" smtClean="0">
                <a:latin typeface="Book Antiqua" panose="02040602050305030304" pitchFamily="18" charset="0"/>
                <a:ea typeface="微軟正黑體" pitchFamily="34" charset="-120"/>
              </a:rPr>
              <a:t>Taipei Free </a:t>
            </a:r>
            <a:r>
              <a:rPr lang="en-US" altLang="zh-TW" sz="6000" dirty="0">
                <a:latin typeface="Book Antiqua" panose="02040602050305030304" pitchFamily="18" charset="0"/>
                <a:ea typeface="微軟正黑體" pitchFamily="34" charset="-120"/>
              </a:rPr>
              <a:t/>
            </a:r>
            <a:br>
              <a:rPr lang="en-US" altLang="zh-TW" sz="6000" dirty="0">
                <a:latin typeface="Book Antiqua" panose="02040602050305030304" pitchFamily="18" charset="0"/>
                <a:ea typeface="微軟正黑體" pitchFamily="34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大專院校漫遊說明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26359"/>
            <a:ext cx="4670369" cy="11509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4" y="4077072"/>
            <a:ext cx="38893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zh-TW" kern="0" dirty="0" smtClean="0">
                <a:solidFill>
                  <a:schemeClr val="bg1"/>
                </a:solidFill>
                <a:latin typeface="Tahoma" charset="0"/>
              </a:rPr>
              <a:t>105/10/28</a:t>
            </a:r>
            <a:r>
              <a:rPr lang="zh-TW" altLang="en-US" kern="0" dirty="0" smtClean="0">
                <a:solidFill>
                  <a:schemeClr val="bg1"/>
                </a:solidFill>
                <a:latin typeface="Tahoma" charset="0"/>
              </a:rPr>
              <a:t> </a:t>
            </a:r>
            <a:endParaRPr lang="uk-UA" altLang="zh-TW" kern="0" dirty="0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42056"/>
            <a:ext cx="7956550" cy="1268413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附件</a:t>
            </a:r>
            <a:r>
              <a:rPr lang="en-US" altLang="zh-TW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2-Taipei </a:t>
            </a:r>
            <a:r>
              <a:rPr lang="en-US" altLang="zh-TW" sz="4400" dirty="0">
                <a:solidFill>
                  <a:schemeClr val="tx1"/>
                </a:solidFill>
                <a:latin typeface="+mj-ea"/>
                <a:cs typeface="Times New Roman" pitchFamily="18" charset="0"/>
              </a:rPr>
              <a:t>Free</a:t>
            </a:r>
            <a:r>
              <a:rPr lang="zh-TW" altLang="en-US" sz="4400" dirty="0">
                <a:solidFill>
                  <a:schemeClr val="tx1"/>
                </a:solidFill>
              </a:rPr>
              <a:t>室外服務</a:t>
            </a:r>
            <a:endParaRPr lang="zh-TW" altLang="en-US" sz="4400" dirty="0" smtClean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sp>
        <p:nvSpPr>
          <p:cNvPr id="14" name="文字方塊 5"/>
          <p:cNvSpPr txBox="1">
            <a:spLocks noChangeArrowheads="1"/>
          </p:cNvSpPr>
          <p:nvPr/>
        </p:nvSpPr>
        <p:spPr bwMode="auto">
          <a:xfrm>
            <a:off x="2363788" y="55895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Arial" charset="0"/>
                <a:ea typeface="新細明體" pitchFamily="18" charset="-120"/>
              </a:rPr>
              <a:t>路燈</a:t>
            </a:r>
          </a:p>
        </p:txBody>
      </p:sp>
      <p:sp>
        <p:nvSpPr>
          <p:cNvPr id="15" name="文字方塊 6"/>
          <p:cNvSpPr txBox="1">
            <a:spLocks noChangeArrowheads="1"/>
          </p:cNvSpPr>
          <p:nvPr/>
        </p:nvSpPr>
        <p:spPr bwMode="auto">
          <a:xfrm>
            <a:off x="5926138" y="558958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Arial" charset="0"/>
                <a:ea typeface="新細明體" pitchFamily="18" charset="-120"/>
              </a:rPr>
              <a:t>交通號誌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611561" y="1347788"/>
            <a:ext cx="767519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itchFamily="34" charset="-120"/>
              </a:rPr>
              <a:t>臺北市主要幹道及主要商圈等人口密集區域之室外公共場所</a:t>
            </a:r>
            <a:r>
              <a:rPr lang="en-US" altLang="zh-TW" sz="1800" dirty="0">
                <a:latin typeface="微軟正黑體" pitchFamily="34" charset="-120"/>
              </a:rPr>
              <a:t>Taipei Free</a:t>
            </a:r>
            <a:r>
              <a:rPr lang="zh-TW" altLang="en-US" sz="1800" dirty="0">
                <a:latin typeface="微軟正黑體" pitchFamily="34" charset="-120"/>
              </a:rPr>
              <a:t>服務，以「熱點」（</a:t>
            </a:r>
            <a:r>
              <a:rPr lang="en-US" altLang="zh-TW" sz="1800" dirty="0">
                <a:latin typeface="微軟正黑體" pitchFamily="34" charset="-120"/>
              </a:rPr>
              <a:t>Hotspot</a:t>
            </a:r>
            <a:r>
              <a:rPr lang="zh-TW" altLang="en-US" sz="1800" dirty="0">
                <a:latin typeface="微軟正黑體" pitchFamily="34" charset="-120"/>
              </a:rPr>
              <a:t>）方式啟用，各熱點場所設置識別標誌（</a:t>
            </a:r>
            <a:r>
              <a:rPr lang="en-US" altLang="zh-TW" sz="1800" dirty="0">
                <a:latin typeface="微軟正黑體" pitchFamily="34" charset="-120"/>
              </a:rPr>
              <a:t>LOGO</a:t>
            </a:r>
            <a:r>
              <a:rPr lang="zh-TW" altLang="en-US" sz="1800" dirty="0">
                <a:latin typeface="微軟正黑體" pitchFamily="34" charset="-120"/>
              </a:rPr>
              <a:t>）。</a:t>
            </a:r>
          </a:p>
        </p:txBody>
      </p:sp>
      <p:pic>
        <p:nvPicPr>
          <p:cNvPr id="17" name="Picture 9" descr="C:\Users\cwhou\Desktop\未命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38400"/>
            <a:ext cx="3676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C:\Users\cwhou\Desktop\未命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438400"/>
            <a:ext cx="3748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56550" cy="1268413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附件</a:t>
            </a:r>
            <a:r>
              <a:rPr lang="en-US" altLang="zh-TW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3-Taipei </a:t>
            </a:r>
            <a:r>
              <a:rPr lang="en-US" altLang="zh-TW" sz="4400" dirty="0">
                <a:solidFill>
                  <a:schemeClr val="tx1"/>
                </a:solidFill>
                <a:latin typeface="+mj-ea"/>
                <a:cs typeface="Times New Roman" pitchFamily="18" charset="0"/>
              </a:rPr>
              <a:t>Free</a:t>
            </a:r>
            <a:r>
              <a:rPr lang="zh-TW" altLang="en-US" sz="4400" dirty="0">
                <a:solidFill>
                  <a:schemeClr val="tx1"/>
                </a:solidFill>
              </a:rPr>
              <a:t>無線上網的服務範圍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</a:rPr>
              <a:t>本市聯營公車</a:t>
            </a:r>
            <a:r>
              <a:rPr lang="en-US" altLang="zh-TW" sz="4400" dirty="0">
                <a:solidFill>
                  <a:schemeClr val="tx1"/>
                </a:solidFill>
              </a:rPr>
              <a:t>)</a:t>
            </a:r>
            <a:endParaRPr lang="zh-TW" altLang="en-US" sz="4400" dirty="0" smtClean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99778"/>
              </p:ext>
            </p:extLst>
          </p:nvPr>
        </p:nvGraphicFramePr>
        <p:xfrm>
          <a:off x="323528" y="4696777"/>
          <a:ext cx="7920880" cy="1493520"/>
        </p:xfrm>
        <a:graphic>
          <a:graphicData uri="http://schemas.openxmlformats.org/drawingml/2006/table">
            <a:tbl>
              <a:tblPr/>
              <a:tblGrid>
                <a:gridCol w="441492"/>
                <a:gridCol w="7479388"/>
              </a:tblGrid>
              <a:tr h="18141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微軟正黑體" pitchFamily="34" charset="-120"/>
                          <a:ea typeface="微軟正黑體" pitchFamily="34" charset="-120"/>
                        </a:rPr>
                        <a:t>※ 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itchFamily="34" charset="-120"/>
                        </a:rPr>
                        <a:t>注意：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28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提供有 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Taipei Free 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之公車上均會設置有 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LOGO 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標示，並不是所有公車、也不是某一公車路線的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所有車輛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均提供服務。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基於網路訊號覆蓋範圍因素，部份服務路線在較靠近起點站、終點站及山區路段，可能出現無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網路訊號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狀況，敬請您理解。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endParaRPr lang="en-US" altLang="zh-TW" sz="1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為配合公車路線調度作業，部份提供有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Taipei Free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服務之公車會行駛於非本公告服務路線，請使用者認明車上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Taipei Free LOGO 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標示。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70757"/>
              </p:ext>
            </p:extLst>
          </p:nvPr>
        </p:nvGraphicFramePr>
        <p:xfrm>
          <a:off x="395536" y="2060848"/>
          <a:ext cx="7848870" cy="2065364"/>
        </p:xfrm>
        <a:graphic>
          <a:graphicData uri="http://schemas.openxmlformats.org/drawingml/2006/table">
            <a:tbl>
              <a:tblPr/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 dirty="0">
                          <a:solidFill>
                            <a:srgbClr val="727172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74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263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266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270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278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284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285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287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304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311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601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671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685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212</a:t>
                      </a:r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直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645</a:t>
                      </a:r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信義新幹線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紅</a:t>
                      </a:r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紅</a:t>
                      </a:r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32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紅</a:t>
                      </a:r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重慶新幹線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棕</a:t>
                      </a:r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/>
                      <a:r>
                        <a:rPr lang="zh-TW" altLang="en-US" b="0">
                          <a:solidFill>
                            <a:srgbClr val="727172"/>
                          </a:solidFill>
                          <a:effectLst/>
                        </a:rPr>
                        <a:t>綠</a:t>
                      </a:r>
                      <a:r>
                        <a:rPr lang="en-US" altLang="zh-TW" b="0">
                          <a:solidFill>
                            <a:srgbClr val="727172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algn="just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56550" cy="1268413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附件</a:t>
            </a:r>
            <a:r>
              <a:rPr lang="en-US" altLang="zh-TW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4-Taipei </a:t>
            </a:r>
            <a:r>
              <a:rPr lang="en-US" altLang="zh-TW" sz="4400" dirty="0">
                <a:solidFill>
                  <a:schemeClr val="tx1"/>
                </a:solidFill>
                <a:latin typeface="+mj-ea"/>
                <a:cs typeface="Times New Roman" pitchFamily="18" charset="0"/>
              </a:rPr>
              <a:t>Free</a:t>
            </a:r>
            <a:r>
              <a:rPr lang="zh-TW" altLang="en-US" sz="4400" dirty="0">
                <a:solidFill>
                  <a:schemeClr val="tx1"/>
                </a:solidFill>
              </a:rPr>
              <a:t>無線上網的服務範圍</a:t>
            </a:r>
            <a:r>
              <a:rPr lang="en-US" altLang="zh-TW" sz="4400" dirty="0">
                <a:solidFill>
                  <a:schemeClr val="tx1"/>
                </a:solidFill>
              </a:rPr>
              <a:t>(</a:t>
            </a:r>
            <a:r>
              <a:rPr lang="zh-TW" altLang="en-US" sz="4400" dirty="0">
                <a:solidFill>
                  <a:schemeClr val="tx1"/>
                </a:solidFill>
              </a:rPr>
              <a:t>戶外商圈場所</a:t>
            </a:r>
            <a:r>
              <a:rPr lang="en-US" altLang="zh-TW" sz="4400" dirty="0">
                <a:solidFill>
                  <a:schemeClr val="tx1"/>
                </a:solidFill>
              </a:rPr>
              <a:t>)</a:t>
            </a:r>
            <a:endParaRPr lang="zh-TW" altLang="en-US" sz="4400" dirty="0" smtClean="0"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7" name="圖片 10" descr="map_n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3"/>
          <a:stretch>
            <a:fillRect/>
          </a:stretch>
        </p:blipFill>
        <p:spPr bwMode="auto">
          <a:xfrm>
            <a:off x="221946" y="1728704"/>
            <a:ext cx="40719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53910"/>
              </p:ext>
            </p:extLst>
          </p:nvPr>
        </p:nvGraphicFramePr>
        <p:xfrm>
          <a:off x="4646274" y="1703785"/>
          <a:ext cx="4078289" cy="2997204"/>
        </p:xfrm>
        <a:graphic>
          <a:graphicData uri="http://schemas.openxmlformats.org/drawingml/2006/table">
            <a:tbl>
              <a:tblPr/>
              <a:tblGrid>
                <a:gridCol w="1264268"/>
                <a:gridCol w="938007"/>
                <a:gridCol w="938007"/>
                <a:gridCol w="938007"/>
              </a:tblGrid>
              <a:tr h="214086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300" dirty="0"/>
                        <a:t>東西向主要幹道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忠孝東西路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仁愛路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信義路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和平東西路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羅斯福路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八德路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長安東西路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南京東西路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民生東西路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民權東西路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300" dirty="0"/>
                        <a:t>南北向主要幹道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基隆路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光復南北路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敦化南北路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復興南北路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建國南北路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松江路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新生南北路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林森南北路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中山南北路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承德路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重慶南北路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延平南北路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環河南北路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/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其它主要幹道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愛國東西路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南海路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杭州南路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師大路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安和路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昆明街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桂林路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東興路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錦西街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永康街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市民大道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辛亥路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4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/>
                        <a:t>錦州街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/>
                        <a:t>長春路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/>
                        <a:t>三民路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/>
                        <a:t>健康路</a:t>
                      </a:r>
                    </a:p>
                  </a:txBody>
                  <a:tcPr marL="6948" marR="6948" marT="6950" marB="6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6455" r="25890" b="29272"/>
          <a:stretch>
            <a:fillRect/>
          </a:stretch>
        </p:blipFill>
        <p:spPr bwMode="gray">
          <a:xfrm>
            <a:off x="4498444" y="5013176"/>
            <a:ext cx="447675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5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資訊安全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校園</a:t>
            </a: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網路品質及安全性</a:t>
            </a: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785507" y="1537838"/>
            <a:ext cx="7056438" cy="433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dirty="0">
                <a:solidFill>
                  <a:srgbClr val="000000"/>
                </a:solidFill>
              </a:rPr>
              <a:t>維持校園網路品質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可對</a:t>
            </a:r>
            <a:r>
              <a:rPr lang="en-US" altLang="zh-TW" dirty="0">
                <a:solidFill>
                  <a:srgbClr val="000000"/>
                </a:solidFill>
              </a:rPr>
              <a:t>Taipei Free</a:t>
            </a:r>
            <a:r>
              <a:rPr lang="zh-TW" altLang="en-US" dirty="0">
                <a:solidFill>
                  <a:srgbClr val="000000"/>
                </a:solidFill>
              </a:rPr>
              <a:t>帳號登入者進行頻寬限制</a:t>
            </a:r>
            <a:endParaRPr lang="en-US" altLang="zh-TW" dirty="0">
              <a:solidFill>
                <a:srgbClr val="000000"/>
              </a:solidFill>
            </a:endParaRPr>
          </a:p>
          <a:p>
            <a:pPr marL="542925" lvl="1" indent="0">
              <a:buNone/>
            </a:pPr>
            <a:r>
              <a:rPr lang="en-US" altLang="zh-TW" dirty="0">
                <a:solidFill>
                  <a:srgbClr val="000000"/>
                </a:solidFill>
              </a:rPr>
              <a:t>(Taipei Free </a:t>
            </a:r>
            <a:r>
              <a:rPr lang="zh-TW" altLang="en-US" dirty="0">
                <a:solidFill>
                  <a:srgbClr val="000000"/>
                </a:solidFill>
              </a:rPr>
              <a:t>將限速</a:t>
            </a:r>
            <a:r>
              <a:rPr lang="en-US" altLang="zh-TW" dirty="0">
                <a:solidFill>
                  <a:srgbClr val="000000"/>
                </a:solidFill>
              </a:rPr>
              <a:t>2M </a:t>
            </a:r>
            <a:r>
              <a:rPr lang="zh-TW" altLang="en-US" dirty="0">
                <a:solidFill>
                  <a:srgbClr val="000000"/>
                </a:solidFill>
              </a:rPr>
              <a:t>每次 </a:t>
            </a:r>
            <a:r>
              <a:rPr lang="en-US" altLang="zh-TW" dirty="0">
                <a:solidFill>
                  <a:srgbClr val="000000"/>
                </a:solidFill>
              </a:rPr>
              <a:t>30 </a:t>
            </a:r>
            <a:r>
              <a:rPr lang="zh-TW" altLang="en-US" dirty="0">
                <a:solidFill>
                  <a:srgbClr val="000000"/>
                </a:solidFill>
              </a:rPr>
              <a:t>分鐘</a:t>
            </a:r>
            <a:r>
              <a:rPr lang="en-US" altLang="zh-TW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可限定登入之</a:t>
            </a:r>
            <a:r>
              <a:rPr lang="en-US" altLang="zh-TW" dirty="0">
                <a:solidFill>
                  <a:srgbClr val="000000"/>
                </a:solidFill>
              </a:rPr>
              <a:t>AP</a:t>
            </a:r>
          </a:p>
          <a:p>
            <a:pPr lvl="1"/>
            <a:endParaRPr lang="en-US" altLang="zh-TW" dirty="0">
              <a:solidFill>
                <a:srgbClr val="000000"/>
              </a:solidFill>
            </a:endParaRPr>
          </a:p>
          <a:p>
            <a:r>
              <a:rPr lang="zh-TW" altLang="en-US" dirty="0">
                <a:solidFill>
                  <a:srgbClr val="000000"/>
                </a:solidFill>
              </a:rPr>
              <a:t>維持校園網路安全性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對</a:t>
            </a:r>
            <a:r>
              <a:rPr lang="en-US" altLang="zh-TW" dirty="0">
                <a:solidFill>
                  <a:srgbClr val="000000"/>
                </a:solidFill>
              </a:rPr>
              <a:t>Taipei Free</a:t>
            </a:r>
            <a:r>
              <a:rPr lang="zh-TW" altLang="en-US" dirty="0">
                <a:solidFill>
                  <a:srgbClr val="000000"/>
                </a:solidFill>
              </a:rPr>
              <a:t>帳號登入者權限控管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對外來使用者行為進行安全監控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對使用者使用紀錄留下</a:t>
            </a:r>
            <a:r>
              <a:rPr lang="en-US" altLang="zh-TW" dirty="0">
                <a:solidFill>
                  <a:srgbClr val="000000"/>
                </a:solidFill>
              </a:rPr>
              <a:t>Log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資訊安全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Arial" pitchFamily="34" charset="0"/>
                <a:ea typeface="標楷體" pitchFamily="65" charset="-120"/>
              </a:rPr>
              <a:t>臺北市政府</a:t>
            </a:r>
            <a:r>
              <a:rPr lang="zh-TW" altLang="en-US" sz="3600" b="1" dirty="0" smtClean="0">
                <a:latin typeface="Arial" pitchFamily="34" charset="0"/>
                <a:ea typeface="標楷體" pitchFamily="65" charset="-120"/>
              </a:rPr>
              <a:t>無線</a:t>
            </a:r>
            <a:r>
              <a:rPr lang="zh-TW" altLang="en-US" sz="3600" b="1" dirty="0">
                <a:latin typeface="Arial" pitchFamily="34" charset="0"/>
                <a:ea typeface="標楷體" pitchFamily="65" charset="-120"/>
              </a:rPr>
              <a:t>上網</a:t>
            </a:r>
            <a:r>
              <a:rPr lang="zh-TW" altLang="en-US" sz="3600" b="1" dirty="0" smtClean="0">
                <a:latin typeface="Arial" pitchFamily="34" charset="0"/>
                <a:ea typeface="標楷體" pitchFamily="65" charset="-120"/>
              </a:rPr>
              <a:t>服務資安管理平台</a:t>
            </a:r>
            <a:endParaRPr lang="zh-TW" altLang="en-US" sz="3600" dirty="0" smtClean="0">
              <a:latin typeface="Arial" pitchFamily="34" charset="0"/>
              <a:ea typeface="標楷體" pitchFamily="65" charset="-120"/>
            </a:endParaRPr>
          </a:p>
        </p:txBody>
      </p:sp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481871" y="1798641"/>
            <a:ext cx="3736575" cy="2096624"/>
            <a:chOff x="158" y="618"/>
            <a:chExt cx="2449" cy="1361"/>
          </a:xfrm>
        </p:grpSpPr>
        <p:sp>
          <p:nvSpPr>
            <p:cNvPr id="50" name="AutoShape 3"/>
            <p:cNvSpPr>
              <a:spLocks noChangeArrowheads="1"/>
            </p:cNvSpPr>
            <p:nvPr/>
          </p:nvSpPr>
          <p:spPr bwMode="auto">
            <a:xfrm>
              <a:off x="158" y="618"/>
              <a:ext cx="2449" cy="13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系統檢測安全</a:t>
              </a: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431" y="1117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弱點掃瞄</a:t>
              </a:r>
            </a:p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作業</a:t>
              </a: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1473" y="1117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原始碼檢測</a:t>
              </a:r>
            </a:p>
            <a:p>
              <a:pPr algn="ctr">
                <a:defRPr/>
              </a:pPr>
              <a:r>
                <a:rPr lang="zh-TW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作業</a:t>
              </a:r>
            </a:p>
          </p:txBody>
        </p:sp>
      </p:grpSp>
      <p:grpSp>
        <p:nvGrpSpPr>
          <p:cNvPr id="53" name="Group 7"/>
          <p:cNvGrpSpPr>
            <a:grpSpLocks/>
          </p:cNvGrpSpPr>
          <p:nvPr/>
        </p:nvGrpSpPr>
        <p:grpSpPr bwMode="auto">
          <a:xfrm>
            <a:off x="481871" y="4244958"/>
            <a:ext cx="3736575" cy="2236809"/>
            <a:chOff x="158" y="2341"/>
            <a:chExt cx="2449" cy="1452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158" y="2341"/>
              <a:ext cx="2449" cy="14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網路與應用安全</a:t>
              </a: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255" y="2803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防火牆</a:t>
              </a:r>
            </a:p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系統</a:t>
              </a:r>
            </a:p>
          </p:txBody>
        </p:sp>
        <p:sp>
          <p:nvSpPr>
            <p:cNvPr id="57" name="AutoShape 10"/>
            <p:cNvSpPr>
              <a:spLocks noChangeArrowheads="1"/>
            </p:cNvSpPr>
            <p:nvPr/>
          </p:nvSpPr>
          <p:spPr bwMode="auto">
            <a:xfrm>
              <a:off x="1026" y="2803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入侵</a:t>
              </a: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防</a:t>
              </a:r>
              <a:endPara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禦系統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59" name="AutoShape 11"/>
            <p:cNvSpPr>
              <a:spLocks noChangeArrowheads="1"/>
            </p:cNvSpPr>
            <p:nvPr/>
          </p:nvSpPr>
          <p:spPr bwMode="auto">
            <a:xfrm>
              <a:off x="1797" y="2803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通訊加密</a:t>
              </a:r>
            </a:p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系統</a:t>
              </a:r>
            </a:p>
          </p:txBody>
        </p:sp>
        <p:sp>
          <p:nvSpPr>
            <p:cNvPr id="60" name="AutoShape 12"/>
            <p:cNvSpPr>
              <a:spLocks noChangeArrowheads="1"/>
            </p:cNvSpPr>
            <p:nvPr/>
          </p:nvSpPr>
          <p:spPr bwMode="auto">
            <a:xfrm>
              <a:off x="249" y="3272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網站</a:t>
              </a: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過</a:t>
              </a:r>
              <a:endPara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濾系統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1" name="AutoShape 13"/>
            <p:cNvSpPr>
              <a:spLocks noChangeArrowheads="1"/>
            </p:cNvSpPr>
            <p:nvPr/>
          </p:nvSpPr>
          <p:spPr bwMode="auto">
            <a:xfrm>
              <a:off x="1020" y="3272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Web</a:t>
              </a: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安全</a:t>
              </a:r>
              <a:endParaRPr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r>
                <a:rPr lang="zh-TW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閘系統</a:t>
              </a:r>
              <a:endPara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>
              <a:off x="1791" y="3294"/>
              <a:ext cx="725" cy="40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8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應用管控</a:t>
              </a:r>
            </a:p>
            <a:p>
              <a:pPr algn="ctr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系統</a:t>
              </a:r>
            </a:p>
          </p:txBody>
        </p:sp>
      </p:grp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4772294" y="4244958"/>
            <a:ext cx="3736575" cy="2236809"/>
            <a:chOff x="3107" y="2341"/>
            <a:chExt cx="2449" cy="1452"/>
          </a:xfrm>
        </p:grpSpPr>
        <p:sp>
          <p:nvSpPr>
            <p:cNvPr id="64" name="AutoShape 16"/>
            <p:cNvSpPr>
              <a:spLocks noChangeArrowheads="1"/>
            </p:cNvSpPr>
            <p:nvPr/>
          </p:nvSpPr>
          <p:spPr bwMode="auto">
            <a:xfrm>
              <a:off x="3107" y="2341"/>
              <a:ext cx="2449" cy="14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0080">
                    <a:gamma/>
                    <a:shade val="46275"/>
                    <a:invGamma/>
                  </a:srgbClr>
                </a:gs>
                <a:gs pos="50000">
                  <a:srgbClr val="800080"/>
                </a:gs>
                <a:gs pos="100000">
                  <a:srgbClr val="800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人員安全</a:t>
              </a: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5" name="AutoShape 17"/>
            <p:cNvSpPr>
              <a:spLocks noChangeArrowheads="1"/>
            </p:cNvSpPr>
            <p:nvPr/>
          </p:nvSpPr>
          <p:spPr bwMode="auto">
            <a:xfrm>
              <a:off x="3412" y="2976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0008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作業分級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控管</a:t>
              </a:r>
            </a:p>
          </p:txBody>
        </p:sp>
        <p:sp>
          <p:nvSpPr>
            <p:cNvPr id="66" name="AutoShape 18"/>
            <p:cNvSpPr>
              <a:spLocks noChangeArrowheads="1"/>
            </p:cNvSpPr>
            <p:nvPr/>
          </p:nvSpPr>
          <p:spPr bwMode="auto">
            <a:xfrm>
              <a:off x="4455" y="2976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0008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資訊作業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安全規範</a:t>
              </a:r>
            </a:p>
          </p:txBody>
        </p:sp>
      </p:grpSp>
      <p:grpSp>
        <p:nvGrpSpPr>
          <p:cNvPr id="67" name="Group 19"/>
          <p:cNvGrpSpPr>
            <a:grpSpLocks/>
          </p:cNvGrpSpPr>
          <p:nvPr/>
        </p:nvGrpSpPr>
        <p:grpSpPr bwMode="auto">
          <a:xfrm>
            <a:off x="4772294" y="1798641"/>
            <a:ext cx="3736575" cy="2096624"/>
            <a:chOff x="3107" y="618"/>
            <a:chExt cx="2449" cy="1361"/>
          </a:xfrm>
        </p:grpSpPr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3107" y="618"/>
              <a:ext cx="2449" cy="13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機房安全</a:t>
              </a: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  <a:p>
              <a:pPr algn="ctr">
                <a:defRPr/>
              </a:pP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auto">
            <a:xfrm>
              <a:off x="3504" y="1117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ISO27001</a:t>
              </a:r>
            </a:p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認證</a:t>
              </a:r>
            </a:p>
          </p:txBody>
        </p:sp>
        <p:sp>
          <p:nvSpPr>
            <p:cNvPr id="78" name="AutoShape 23"/>
            <p:cNvSpPr>
              <a:spLocks noChangeArrowheads="1"/>
            </p:cNvSpPr>
            <p:nvPr/>
          </p:nvSpPr>
          <p:spPr bwMode="auto">
            <a:xfrm>
              <a:off x="4462" y="1117"/>
              <a:ext cx="816" cy="409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SOC</a:t>
              </a: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標楷體" pitchFamily="65" charset="-120"/>
                </a:rPr>
                <a:t>監控</a:t>
              </a:r>
            </a:p>
          </p:txBody>
        </p:sp>
      </p:grpSp>
      <p:sp>
        <p:nvSpPr>
          <p:cNvPr id="79" name="Oval 24"/>
          <p:cNvSpPr>
            <a:spLocks noChangeArrowheads="1"/>
          </p:cNvSpPr>
          <p:nvPr/>
        </p:nvSpPr>
        <p:spPr bwMode="auto">
          <a:xfrm>
            <a:off x="3525753" y="2987909"/>
            <a:ext cx="2076552" cy="2096624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7647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資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安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管理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平台</a:t>
            </a:r>
            <a:endParaRPr lang="zh-TW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7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資訊安全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6" y="624651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itchFamily="34" charset="0"/>
                <a:ea typeface="標楷體" pitchFamily="65" charset="-120"/>
                <a:cs typeface="Tahoma" panose="020B0604030504040204" pitchFamily="34" charset="0"/>
              </a:rPr>
              <a:t>資安相關設備與功能</a:t>
            </a:r>
            <a:r>
              <a:rPr lang="en-US" altLang="zh-TW" sz="2800" dirty="0">
                <a:latin typeface="Arial" pitchFamily="34" charset="0"/>
                <a:ea typeface="標楷體" pitchFamily="65" charset="-120"/>
                <a:cs typeface="Tahoma" panose="020B0604030504040204" pitchFamily="34" charset="0"/>
              </a:rPr>
              <a:t> </a:t>
            </a:r>
            <a:r>
              <a:rPr lang="zh-TW" altLang="en-US" sz="2800" dirty="0">
                <a:latin typeface="Arial" pitchFamily="34" charset="0"/>
                <a:ea typeface="標楷體" pitchFamily="65" charset="-12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矩形 196"/>
          <p:cNvSpPr>
            <a:spLocks noChangeArrowheads="1"/>
          </p:cNvSpPr>
          <p:nvPr/>
        </p:nvSpPr>
        <p:spPr bwMode="auto">
          <a:xfrm>
            <a:off x="686545" y="5062634"/>
            <a:ext cx="196454" cy="541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矩形 196"/>
          <p:cNvSpPr>
            <a:spLocks noChangeArrowheads="1"/>
          </p:cNvSpPr>
          <p:nvPr/>
        </p:nvSpPr>
        <p:spPr bwMode="auto">
          <a:xfrm>
            <a:off x="1034513" y="5062634"/>
            <a:ext cx="196454" cy="541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25349" y="3108503"/>
            <a:ext cx="127635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en-US" altLang="zh-TW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H="1">
            <a:off x="787766" y="1857208"/>
            <a:ext cx="3792" cy="1298476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317523" y="1054705"/>
            <a:ext cx="1381125" cy="58609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T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47779" y="1496532"/>
            <a:ext cx="788919" cy="360676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TW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NCIC</a:t>
            </a:r>
            <a:endParaRPr lang="en-US" altLang="zh-TW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1149578" y="1857208"/>
            <a:ext cx="2" cy="97384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>
            <a:off x="1148133" y="2526452"/>
            <a:ext cx="0" cy="695301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17523" y="3818468"/>
            <a:ext cx="152640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Switch</a:t>
            </a: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789662" y="3383143"/>
            <a:ext cx="0" cy="435323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 flipH="1">
            <a:off x="1132060" y="3383143"/>
            <a:ext cx="0" cy="54857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 rot="16200000">
            <a:off x="631424" y="5481441"/>
            <a:ext cx="675982" cy="1208756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en-US" altLang="zh-TW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</a:t>
            </a:r>
            <a:endParaRPr lang="en-US" altLang="zh-T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75361" y="2330617"/>
            <a:ext cx="196454" cy="54101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矩形 196"/>
          <p:cNvSpPr>
            <a:spLocks noChangeArrowheads="1"/>
          </p:cNvSpPr>
          <p:nvPr/>
        </p:nvSpPr>
        <p:spPr bwMode="auto">
          <a:xfrm>
            <a:off x="1033833" y="2339634"/>
            <a:ext cx="196454" cy="54101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65037" y="2398244"/>
            <a:ext cx="1282295" cy="4057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Radware</a:t>
            </a:r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DP3016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(IPS)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矩形 8"/>
          <p:cNvSpPr>
            <a:spLocks noChangeArrowheads="1"/>
          </p:cNvSpPr>
          <p:nvPr/>
        </p:nvSpPr>
        <p:spPr bwMode="auto">
          <a:xfrm>
            <a:off x="351549" y="3221755"/>
            <a:ext cx="127635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Palo Alto 5020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(Firewall)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801109" y="3968348"/>
            <a:ext cx="0" cy="534941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1151027" y="3957954"/>
            <a:ext cx="0" cy="695301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矩形 8"/>
          <p:cNvSpPr>
            <a:spLocks noChangeArrowheads="1"/>
          </p:cNvSpPr>
          <p:nvPr/>
        </p:nvSpPr>
        <p:spPr bwMode="auto">
          <a:xfrm>
            <a:off x="223743" y="3931718"/>
            <a:ext cx="1566174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Nortel ERS 8600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(L3SW-Core)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Line 38"/>
          <p:cNvSpPr>
            <a:spLocks noChangeShapeType="1"/>
          </p:cNvSpPr>
          <p:nvPr/>
        </p:nvSpPr>
        <p:spPr bwMode="auto">
          <a:xfrm>
            <a:off x="789662" y="4844123"/>
            <a:ext cx="0" cy="21851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132059" y="4844123"/>
            <a:ext cx="0" cy="21851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3811905" y="3927463"/>
            <a:ext cx="828998" cy="187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TW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Portal01</a:t>
            </a:r>
            <a:endParaRPr lang="en-US" altLang="zh-TW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51"/>
          <p:cNvSpPr>
            <a:spLocks noChangeArrowheads="1"/>
          </p:cNvSpPr>
          <p:nvPr/>
        </p:nvSpPr>
        <p:spPr bwMode="auto">
          <a:xfrm>
            <a:off x="3811904" y="4177259"/>
            <a:ext cx="828999" cy="1696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TW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Portal02</a:t>
            </a:r>
            <a:endParaRPr lang="en-US" altLang="zh-TW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1" name="直線接點 70"/>
          <p:cNvCxnSpPr>
            <a:stCxn id="81" idx="3"/>
            <a:endCxn id="58" idx="1"/>
          </p:cNvCxnSpPr>
          <p:nvPr/>
        </p:nvCxnSpPr>
        <p:spPr>
          <a:xfrm flipV="1">
            <a:off x="3498316" y="4021347"/>
            <a:ext cx="313589" cy="1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2" name="直線接點 71"/>
          <p:cNvCxnSpPr>
            <a:stCxn id="70" idx="1"/>
          </p:cNvCxnSpPr>
          <p:nvPr/>
        </p:nvCxnSpPr>
        <p:spPr>
          <a:xfrm flipH="1" flipV="1">
            <a:off x="3424516" y="4262066"/>
            <a:ext cx="387389" cy="1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3" name="直線接點 72"/>
          <p:cNvCxnSpPr>
            <a:stCxn id="48" idx="3"/>
          </p:cNvCxnSpPr>
          <p:nvPr/>
        </p:nvCxnSpPr>
        <p:spPr>
          <a:xfrm>
            <a:off x="1789917" y="4134598"/>
            <a:ext cx="62048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1843923" y="3992658"/>
            <a:ext cx="566479" cy="195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5" name="矩形 8"/>
          <p:cNvSpPr>
            <a:spLocks noChangeArrowheads="1"/>
          </p:cNvSpPr>
          <p:nvPr/>
        </p:nvSpPr>
        <p:spPr bwMode="auto">
          <a:xfrm>
            <a:off x="317523" y="4510603"/>
            <a:ext cx="127635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Allot AC-1440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(Bandwidth Controller)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17524" y="5153947"/>
            <a:ext cx="1387070" cy="4057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Radware</a:t>
            </a:r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DP3016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(IPS)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>
            <a:off x="787766" y="5559707"/>
            <a:ext cx="0" cy="21851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Line 55"/>
          <p:cNvSpPr>
            <a:spLocks noChangeShapeType="1"/>
          </p:cNvSpPr>
          <p:nvPr/>
        </p:nvSpPr>
        <p:spPr bwMode="auto">
          <a:xfrm>
            <a:off x="1130163" y="5559707"/>
            <a:ext cx="0" cy="21851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TW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2221965" y="3818468"/>
            <a:ext cx="127635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kumimoji="0" lang="en-US" altLang="zh-TW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矩形 8"/>
          <p:cNvSpPr>
            <a:spLocks noChangeArrowheads="1"/>
          </p:cNvSpPr>
          <p:nvPr/>
        </p:nvSpPr>
        <p:spPr bwMode="auto">
          <a:xfrm>
            <a:off x="2148165" y="3931718"/>
            <a:ext cx="1276350" cy="405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Fortigate</a:t>
            </a:r>
            <a:r>
              <a:rPr kumimoji="0" lang="en-US" altLang="zh-TW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1240B</a:t>
            </a:r>
          </a:p>
          <a:p>
            <a:pPr algn="ctr"/>
            <a:r>
              <a:rPr kumimoji="0" lang="en-US" altLang="zh-TW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(Firewall)</a:t>
            </a:r>
            <a:endParaRPr kumimoji="0" lang="en-US" altLang="zh-TW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2100159" y="1289058"/>
            <a:ext cx="6720277" cy="11362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IPS – DP3016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提供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行為模式防禦功能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(Behavioral-</a:t>
            </a:r>
          </a:p>
          <a:p>
            <a:r>
              <a:rPr lang="en-US" altLang="zh-TW" dirty="0">
                <a:latin typeface="Arial" pitchFamily="34" charset="0"/>
                <a:ea typeface="標楷體" pitchFamily="65" charset="-120"/>
              </a:rPr>
              <a:t>based IPS)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，即時自動針對新式的攻擊產生防禦特徵檔，完全不需人員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介入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，就可以阻止零時差攻擊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(Zero Minute Attack or Zero Day Attack)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，也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不會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誤擋合法使用者的流量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。</a:t>
            </a:r>
            <a:endParaRPr lang="en-US" altLang="zh-TW" dirty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2100159" y="2692313"/>
            <a:ext cx="6720277" cy="6118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Firewall – PA5020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提供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應用程式識別 與解碼、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Active Directory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使用者對應，與內容掃描（病毒、間 諜軟體及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IPS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）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2148165" y="5674136"/>
            <a:ext cx="6672270" cy="874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DPI – AC1440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提供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網絡應用、協議的發現和分類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。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基於應用、協議 進行帶寬流量管理，可以分別限制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P2P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、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BT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等應用的網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絡頻寬、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併發連接數、新增連接數等。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2137050" y="4653257"/>
            <a:ext cx="6683385" cy="8740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Firewall – 1240B 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提供</a:t>
            </a:r>
            <a:r>
              <a:rPr lang="en-US" altLang="zh-TW" dirty="0" smtClean="0">
                <a:latin typeface="Arial" pitchFamily="34" charset="0"/>
                <a:ea typeface="標楷體" pitchFamily="65" charset="-120"/>
              </a:rPr>
              <a:t>Web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應用的安全性，並保證透過阻斷如跨站腳本、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SQL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注入、緩衝區溢出、文件包含、拒絕服務攻擊、</a:t>
            </a:r>
            <a:r>
              <a:rPr lang="en-US" altLang="zh-TW" dirty="0">
                <a:latin typeface="Arial" pitchFamily="34" charset="0"/>
                <a:ea typeface="標楷體" pitchFamily="65" charset="-120"/>
              </a:rPr>
              <a:t>cookie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中毒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其他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攻擊</a:t>
            </a:r>
            <a:r>
              <a:rPr lang="zh-TW" altLang="en-US" dirty="0" smtClean="0">
                <a:latin typeface="Arial" pitchFamily="34" charset="0"/>
                <a:ea typeface="標楷體" pitchFamily="65" charset="-120"/>
              </a:rPr>
              <a:t>威脅的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數據庫內容。</a:t>
            </a:r>
          </a:p>
        </p:txBody>
      </p:sp>
    </p:spTree>
    <p:extLst>
      <p:ext uri="{BB962C8B-B14F-4D97-AF65-F5344CB8AC3E}">
        <p14:creationId xmlns:p14="http://schemas.microsoft.com/office/powerpoint/2010/main" val="20270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資訊安全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帳號傳輸過程加密及驗證的作法</a:t>
            </a:r>
            <a:endParaRPr lang="zh-TW" altLang="en-US" sz="3600" dirty="0" smtClean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38153" y="2730888"/>
            <a:ext cx="1829300" cy="263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3893473" y="2267093"/>
            <a:ext cx="2102009" cy="0"/>
          </a:xfrm>
          <a:prstGeom prst="line">
            <a:avLst/>
          </a:prstGeom>
          <a:ln w="63500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524201" y="3477012"/>
            <a:ext cx="2293919" cy="0"/>
          </a:xfrm>
          <a:prstGeom prst="line">
            <a:avLst/>
          </a:prstGeom>
          <a:ln w="63500" cmpd="thinThick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975022" y="3028535"/>
            <a:ext cx="1792432" cy="0"/>
          </a:xfrm>
          <a:prstGeom prst="line">
            <a:avLst/>
          </a:prstGeom>
          <a:ln w="635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975021" y="2702289"/>
            <a:ext cx="1792432" cy="0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雲朵形 12"/>
          <p:cNvSpPr/>
          <p:nvPr/>
        </p:nvSpPr>
        <p:spPr>
          <a:xfrm>
            <a:off x="586350" y="1603608"/>
            <a:ext cx="3429895" cy="264258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雲朵形 13"/>
          <p:cNvSpPr/>
          <p:nvPr/>
        </p:nvSpPr>
        <p:spPr>
          <a:xfrm>
            <a:off x="5685904" y="1567458"/>
            <a:ext cx="2843912" cy="281940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6561180" y="2603737"/>
            <a:ext cx="1588770" cy="186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333417" y="1975658"/>
            <a:ext cx="236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694117" y="1975658"/>
            <a:ext cx="189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9272" y="3199936"/>
            <a:ext cx="289689" cy="11869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9" y="4579244"/>
            <a:ext cx="516701" cy="1489587"/>
          </a:xfrm>
          <a:prstGeom prst="rect">
            <a:avLst/>
          </a:prstGeom>
        </p:spPr>
      </p:pic>
      <p:sp>
        <p:nvSpPr>
          <p:cNvPr id="20" name="Freeform 38"/>
          <p:cNvSpPr>
            <a:spLocks/>
          </p:cNvSpPr>
          <p:nvPr/>
        </p:nvSpPr>
        <p:spPr bwMode="auto">
          <a:xfrm rot="19832101">
            <a:off x="1091718" y="4373744"/>
            <a:ext cx="75629" cy="411001"/>
          </a:xfrm>
          <a:custGeom>
            <a:avLst/>
            <a:gdLst>
              <a:gd name="T0" fmla="*/ 58 w 59"/>
              <a:gd name="T1" fmla="*/ 0 h 192"/>
              <a:gd name="T2" fmla="*/ 48 w 59"/>
              <a:gd name="T3" fmla="*/ 0 h 192"/>
              <a:gd name="T4" fmla="*/ 39 w 59"/>
              <a:gd name="T5" fmla="*/ 4 h 192"/>
              <a:gd name="T6" fmla="*/ 19 w 59"/>
              <a:gd name="T7" fmla="*/ 26 h 192"/>
              <a:gd name="T8" fmla="*/ 5 w 59"/>
              <a:gd name="T9" fmla="*/ 58 h 192"/>
              <a:gd name="T10" fmla="*/ 0 w 59"/>
              <a:gd name="T11" fmla="*/ 93 h 192"/>
              <a:gd name="T12" fmla="*/ 5 w 59"/>
              <a:gd name="T13" fmla="*/ 133 h 192"/>
              <a:gd name="T14" fmla="*/ 14 w 59"/>
              <a:gd name="T15" fmla="*/ 164 h 192"/>
              <a:gd name="T16" fmla="*/ 29 w 59"/>
              <a:gd name="T17" fmla="*/ 182 h 192"/>
              <a:gd name="T18" fmla="*/ 48 w 59"/>
              <a:gd name="T19" fmla="*/ 191 h 192"/>
              <a:gd name="T20" fmla="*/ 48 w 59"/>
              <a:gd name="T21" fmla="*/ 191 h 192"/>
              <a:gd name="T22" fmla="*/ 34 w 59"/>
              <a:gd name="T23" fmla="*/ 178 h 192"/>
              <a:gd name="T24" fmla="*/ 19 w 59"/>
              <a:gd name="T25" fmla="*/ 155 h 192"/>
              <a:gd name="T26" fmla="*/ 9 w 59"/>
              <a:gd name="T27" fmla="*/ 129 h 192"/>
              <a:gd name="T28" fmla="*/ 5 w 59"/>
              <a:gd name="T29" fmla="*/ 93 h 192"/>
              <a:gd name="T30" fmla="*/ 9 w 59"/>
              <a:gd name="T31" fmla="*/ 58 h 192"/>
              <a:gd name="T32" fmla="*/ 24 w 59"/>
              <a:gd name="T33" fmla="*/ 31 h 192"/>
              <a:gd name="T34" fmla="*/ 39 w 59"/>
              <a:gd name="T35" fmla="*/ 9 h 192"/>
              <a:gd name="T36" fmla="*/ 58 w 59"/>
              <a:gd name="T37" fmla="*/ 0 h 192"/>
              <a:gd name="T38" fmla="*/ 58 w 59"/>
              <a:gd name="T39" fmla="*/ 0 h 1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9"/>
              <a:gd name="T61" fmla="*/ 0 h 192"/>
              <a:gd name="T62" fmla="*/ 59 w 59"/>
              <a:gd name="T63" fmla="*/ 192 h 1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9" h="192">
                <a:moveTo>
                  <a:pt x="58" y="0"/>
                </a:moveTo>
                <a:lnTo>
                  <a:pt x="48" y="0"/>
                </a:lnTo>
                <a:lnTo>
                  <a:pt x="39" y="4"/>
                </a:lnTo>
                <a:lnTo>
                  <a:pt x="19" y="26"/>
                </a:lnTo>
                <a:lnTo>
                  <a:pt x="5" y="58"/>
                </a:lnTo>
                <a:lnTo>
                  <a:pt x="0" y="93"/>
                </a:lnTo>
                <a:lnTo>
                  <a:pt x="5" y="133"/>
                </a:lnTo>
                <a:lnTo>
                  <a:pt x="14" y="164"/>
                </a:lnTo>
                <a:lnTo>
                  <a:pt x="29" y="182"/>
                </a:lnTo>
                <a:lnTo>
                  <a:pt x="48" y="191"/>
                </a:lnTo>
                <a:lnTo>
                  <a:pt x="34" y="178"/>
                </a:lnTo>
                <a:lnTo>
                  <a:pt x="19" y="155"/>
                </a:lnTo>
                <a:lnTo>
                  <a:pt x="9" y="129"/>
                </a:lnTo>
                <a:lnTo>
                  <a:pt x="5" y="93"/>
                </a:lnTo>
                <a:lnTo>
                  <a:pt x="9" y="58"/>
                </a:lnTo>
                <a:lnTo>
                  <a:pt x="24" y="31"/>
                </a:lnTo>
                <a:lnTo>
                  <a:pt x="39" y="9"/>
                </a:lnTo>
                <a:lnTo>
                  <a:pt x="58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 rot="19832101">
            <a:off x="1171398" y="4315590"/>
            <a:ext cx="65375" cy="351063"/>
          </a:xfrm>
          <a:custGeom>
            <a:avLst/>
            <a:gdLst>
              <a:gd name="T0" fmla="*/ 50 w 51"/>
              <a:gd name="T1" fmla="*/ 0 h 164"/>
              <a:gd name="T2" fmla="*/ 35 w 51"/>
              <a:gd name="T3" fmla="*/ 4 h 164"/>
              <a:gd name="T4" fmla="*/ 20 w 51"/>
              <a:gd name="T5" fmla="*/ 22 h 164"/>
              <a:gd name="T6" fmla="*/ 5 w 51"/>
              <a:gd name="T7" fmla="*/ 48 h 164"/>
              <a:gd name="T8" fmla="*/ 0 w 51"/>
              <a:gd name="T9" fmla="*/ 79 h 164"/>
              <a:gd name="T10" fmla="*/ 5 w 51"/>
              <a:gd name="T11" fmla="*/ 110 h 164"/>
              <a:gd name="T12" fmla="*/ 10 w 51"/>
              <a:gd name="T13" fmla="*/ 137 h 164"/>
              <a:gd name="T14" fmla="*/ 25 w 51"/>
              <a:gd name="T15" fmla="*/ 154 h 164"/>
              <a:gd name="T16" fmla="*/ 40 w 51"/>
              <a:gd name="T17" fmla="*/ 163 h 164"/>
              <a:gd name="T18" fmla="*/ 40 w 51"/>
              <a:gd name="T19" fmla="*/ 163 h 164"/>
              <a:gd name="T20" fmla="*/ 25 w 51"/>
              <a:gd name="T21" fmla="*/ 150 h 164"/>
              <a:gd name="T22" fmla="*/ 15 w 51"/>
              <a:gd name="T23" fmla="*/ 132 h 164"/>
              <a:gd name="T24" fmla="*/ 10 w 51"/>
              <a:gd name="T25" fmla="*/ 110 h 164"/>
              <a:gd name="T26" fmla="*/ 5 w 51"/>
              <a:gd name="T27" fmla="*/ 79 h 164"/>
              <a:gd name="T28" fmla="*/ 10 w 51"/>
              <a:gd name="T29" fmla="*/ 53 h 164"/>
              <a:gd name="T30" fmla="*/ 20 w 51"/>
              <a:gd name="T31" fmla="*/ 26 h 164"/>
              <a:gd name="T32" fmla="*/ 35 w 51"/>
              <a:gd name="T33" fmla="*/ 9 h 164"/>
              <a:gd name="T34" fmla="*/ 50 w 51"/>
              <a:gd name="T35" fmla="*/ 0 h 164"/>
              <a:gd name="T36" fmla="*/ 50 w 51"/>
              <a:gd name="T37" fmla="*/ 0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"/>
              <a:gd name="T58" fmla="*/ 0 h 164"/>
              <a:gd name="T59" fmla="*/ 51 w 51"/>
              <a:gd name="T60" fmla="*/ 164 h 1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" h="164">
                <a:moveTo>
                  <a:pt x="50" y="0"/>
                </a:moveTo>
                <a:lnTo>
                  <a:pt x="35" y="4"/>
                </a:lnTo>
                <a:lnTo>
                  <a:pt x="20" y="22"/>
                </a:lnTo>
                <a:lnTo>
                  <a:pt x="5" y="48"/>
                </a:lnTo>
                <a:lnTo>
                  <a:pt x="0" y="79"/>
                </a:lnTo>
                <a:lnTo>
                  <a:pt x="5" y="110"/>
                </a:lnTo>
                <a:lnTo>
                  <a:pt x="10" y="137"/>
                </a:lnTo>
                <a:lnTo>
                  <a:pt x="25" y="154"/>
                </a:lnTo>
                <a:lnTo>
                  <a:pt x="40" y="163"/>
                </a:lnTo>
                <a:lnTo>
                  <a:pt x="25" y="150"/>
                </a:lnTo>
                <a:lnTo>
                  <a:pt x="15" y="132"/>
                </a:lnTo>
                <a:lnTo>
                  <a:pt x="10" y="110"/>
                </a:lnTo>
                <a:lnTo>
                  <a:pt x="5" y="79"/>
                </a:lnTo>
                <a:lnTo>
                  <a:pt x="10" y="53"/>
                </a:lnTo>
                <a:lnTo>
                  <a:pt x="20" y="26"/>
                </a:lnTo>
                <a:lnTo>
                  <a:pt x="35" y="9"/>
                </a:lnTo>
                <a:lnTo>
                  <a:pt x="5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 rot="19832101">
            <a:off x="1266031" y="4245576"/>
            <a:ext cx="53837" cy="282563"/>
          </a:xfrm>
          <a:custGeom>
            <a:avLst/>
            <a:gdLst>
              <a:gd name="T0" fmla="*/ 41 w 42"/>
              <a:gd name="T1" fmla="*/ 0 h 132"/>
              <a:gd name="T2" fmla="*/ 26 w 42"/>
              <a:gd name="T3" fmla="*/ 4 h 132"/>
              <a:gd name="T4" fmla="*/ 16 w 42"/>
              <a:gd name="T5" fmla="*/ 22 h 132"/>
              <a:gd name="T6" fmla="*/ 6 w 42"/>
              <a:gd name="T7" fmla="*/ 39 h 132"/>
              <a:gd name="T8" fmla="*/ 0 w 42"/>
              <a:gd name="T9" fmla="*/ 65 h 132"/>
              <a:gd name="T10" fmla="*/ 6 w 42"/>
              <a:gd name="T11" fmla="*/ 92 h 132"/>
              <a:gd name="T12" fmla="*/ 11 w 42"/>
              <a:gd name="T13" fmla="*/ 114 h 132"/>
              <a:gd name="T14" fmla="*/ 21 w 42"/>
              <a:gd name="T15" fmla="*/ 127 h 132"/>
              <a:gd name="T16" fmla="*/ 36 w 42"/>
              <a:gd name="T17" fmla="*/ 131 h 132"/>
              <a:gd name="T18" fmla="*/ 36 w 42"/>
              <a:gd name="T19" fmla="*/ 131 h 132"/>
              <a:gd name="T20" fmla="*/ 21 w 42"/>
              <a:gd name="T21" fmla="*/ 122 h 132"/>
              <a:gd name="T22" fmla="*/ 16 w 42"/>
              <a:gd name="T23" fmla="*/ 109 h 132"/>
              <a:gd name="T24" fmla="*/ 6 w 42"/>
              <a:gd name="T25" fmla="*/ 87 h 132"/>
              <a:gd name="T26" fmla="*/ 6 w 42"/>
              <a:gd name="T27" fmla="*/ 65 h 132"/>
              <a:gd name="T28" fmla="*/ 11 w 42"/>
              <a:gd name="T29" fmla="*/ 39 h 132"/>
              <a:gd name="T30" fmla="*/ 16 w 42"/>
              <a:gd name="T31" fmla="*/ 22 h 132"/>
              <a:gd name="T32" fmla="*/ 26 w 42"/>
              <a:gd name="T33" fmla="*/ 9 h 132"/>
              <a:gd name="T34" fmla="*/ 41 w 42"/>
              <a:gd name="T35" fmla="*/ 0 h 132"/>
              <a:gd name="T36" fmla="*/ 41 w 42"/>
              <a:gd name="T37" fmla="*/ 0 h 1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132"/>
              <a:gd name="T59" fmla="*/ 42 w 42"/>
              <a:gd name="T60" fmla="*/ 132 h 1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132">
                <a:moveTo>
                  <a:pt x="41" y="0"/>
                </a:moveTo>
                <a:lnTo>
                  <a:pt x="26" y="4"/>
                </a:lnTo>
                <a:lnTo>
                  <a:pt x="16" y="22"/>
                </a:lnTo>
                <a:lnTo>
                  <a:pt x="6" y="39"/>
                </a:lnTo>
                <a:lnTo>
                  <a:pt x="0" y="65"/>
                </a:lnTo>
                <a:lnTo>
                  <a:pt x="6" y="92"/>
                </a:lnTo>
                <a:lnTo>
                  <a:pt x="11" y="114"/>
                </a:lnTo>
                <a:lnTo>
                  <a:pt x="21" y="127"/>
                </a:lnTo>
                <a:lnTo>
                  <a:pt x="36" y="131"/>
                </a:lnTo>
                <a:lnTo>
                  <a:pt x="21" y="122"/>
                </a:lnTo>
                <a:lnTo>
                  <a:pt x="16" y="109"/>
                </a:lnTo>
                <a:lnTo>
                  <a:pt x="6" y="87"/>
                </a:lnTo>
                <a:lnTo>
                  <a:pt x="6" y="65"/>
                </a:lnTo>
                <a:lnTo>
                  <a:pt x="11" y="39"/>
                </a:lnTo>
                <a:lnTo>
                  <a:pt x="16" y="22"/>
                </a:lnTo>
                <a:lnTo>
                  <a:pt x="26" y="9"/>
                </a:lnTo>
                <a:lnTo>
                  <a:pt x="41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 rot="19832101">
            <a:off x="1358222" y="4224394"/>
            <a:ext cx="41019" cy="139141"/>
          </a:xfrm>
          <a:custGeom>
            <a:avLst/>
            <a:gdLst>
              <a:gd name="T0" fmla="*/ 31 w 32"/>
              <a:gd name="T1" fmla="*/ 0 h 65"/>
              <a:gd name="T2" fmla="*/ 21 w 32"/>
              <a:gd name="T3" fmla="*/ 4 h 65"/>
              <a:gd name="T4" fmla="*/ 10 w 32"/>
              <a:gd name="T5" fmla="*/ 8 h 65"/>
              <a:gd name="T6" fmla="*/ 0 w 32"/>
              <a:gd name="T7" fmla="*/ 30 h 65"/>
              <a:gd name="T8" fmla="*/ 5 w 32"/>
              <a:gd name="T9" fmla="*/ 43 h 65"/>
              <a:gd name="T10" fmla="*/ 10 w 32"/>
              <a:gd name="T11" fmla="*/ 55 h 65"/>
              <a:gd name="T12" fmla="*/ 15 w 32"/>
              <a:gd name="T13" fmla="*/ 60 h 65"/>
              <a:gd name="T14" fmla="*/ 26 w 32"/>
              <a:gd name="T15" fmla="*/ 64 h 65"/>
              <a:gd name="T16" fmla="*/ 26 w 32"/>
              <a:gd name="T17" fmla="*/ 64 h 65"/>
              <a:gd name="T18" fmla="*/ 10 w 32"/>
              <a:gd name="T19" fmla="*/ 51 h 65"/>
              <a:gd name="T20" fmla="*/ 5 w 32"/>
              <a:gd name="T21" fmla="*/ 30 h 65"/>
              <a:gd name="T22" fmla="*/ 10 w 32"/>
              <a:gd name="T23" fmla="*/ 8 h 65"/>
              <a:gd name="T24" fmla="*/ 21 w 32"/>
              <a:gd name="T25" fmla="*/ 4 h 65"/>
              <a:gd name="T26" fmla="*/ 31 w 32"/>
              <a:gd name="T27" fmla="*/ 0 h 65"/>
              <a:gd name="T28" fmla="*/ 31 w 32"/>
              <a:gd name="T29" fmla="*/ 0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65"/>
              <a:gd name="T47" fmla="*/ 32 w 32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65">
                <a:moveTo>
                  <a:pt x="31" y="0"/>
                </a:moveTo>
                <a:lnTo>
                  <a:pt x="21" y="4"/>
                </a:lnTo>
                <a:lnTo>
                  <a:pt x="10" y="8"/>
                </a:lnTo>
                <a:lnTo>
                  <a:pt x="0" y="30"/>
                </a:lnTo>
                <a:lnTo>
                  <a:pt x="5" y="43"/>
                </a:lnTo>
                <a:lnTo>
                  <a:pt x="10" y="55"/>
                </a:lnTo>
                <a:lnTo>
                  <a:pt x="15" y="60"/>
                </a:lnTo>
                <a:lnTo>
                  <a:pt x="26" y="64"/>
                </a:lnTo>
                <a:lnTo>
                  <a:pt x="10" y="51"/>
                </a:lnTo>
                <a:lnTo>
                  <a:pt x="5" y="30"/>
                </a:lnTo>
                <a:lnTo>
                  <a:pt x="10" y="8"/>
                </a:lnTo>
                <a:lnTo>
                  <a:pt x="21" y="4"/>
                </a:lnTo>
                <a:lnTo>
                  <a:pt x="31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2891440" y="2342592"/>
            <a:ext cx="887016" cy="941387"/>
            <a:chOff x="5620" y="2149"/>
            <a:chExt cx="745" cy="593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0" y="2149"/>
              <a:ext cx="74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956" y="2446"/>
              <a:ext cx="223" cy="138"/>
            </a:xfrm>
            <a:custGeom>
              <a:avLst/>
              <a:gdLst>
                <a:gd name="T0" fmla="*/ 169 w 579"/>
                <a:gd name="T1" fmla="*/ 355 h 359"/>
                <a:gd name="T2" fmla="*/ 519 w 579"/>
                <a:gd name="T3" fmla="*/ 239 h 359"/>
                <a:gd name="T4" fmla="*/ 499 w 579"/>
                <a:gd name="T5" fmla="*/ 31 h 359"/>
                <a:gd name="T6" fmla="*/ 431 w 579"/>
                <a:gd name="T7" fmla="*/ 0 h 359"/>
                <a:gd name="T8" fmla="*/ 431 w 579"/>
                <a:gd name="T9" fmla="*/ 0 h 359"/>
                <a:gd name="T10" fmla="*/ 0 w 579"/>
                <a:gd name="T11" fmla="*/ 355 h 359"/>
                <a:gd name="T12" fmla="*/ 169 w 579"/>
                <a:gd name="T13" fmla="*/ 35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9">
                  <a:moveTo>
                    <a:pt x="169" y="355"/>
                  </a:moveTo>
                  <a:cubicBezTo>
                    <a:pt x="298" y="359"/>
                    <a:pt x="424" y="317"/>
                    <a:pt x="519" y="239"/>
                  </a:cubicBezTo>
                  <a:cubicBezTo>
                    <a:pt x="579" y="177"/>
                    <a:pt x="571" y="84"/>
                    <a:pt x="499" y="31"/>
                  </a:cubicBezTo>
                  <a:cubicBezTo>
                    <a:pt x="480" y="16"/>
                    <a:pt x="457" y="6"/>
                    <a:pt x="431" y="0"/>
                  </a:cubicBezTo>
                  <a:lnTo>
                    <a:pt x="431" y="0"/>
                  </a:lnTo>
                  <a:lnTo>
                    <a:pt x="0" y="355"/>
                  </a:lnTo>
                  <a:lnTo>
                    <a:pt x="169" y="35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835" y="2155"/>
              <a:ext cx="32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835" y="2161"/>
              <a:ext cx="320" cy="6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835" y="2167"/>
              <a:ext cx="320" cy="7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5835" y="2174"/>
              <a:ext cx="320" cy="6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835" y="2180"/>
              <a:ext cx="320" cy="6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5835" y="2186"/>
              <a:ext cx="320" cy="6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5835" y="2192"/>
              <a:ext cx="320" cy="6"/>
            </a:xfrm>
            <a:prstGeom prst="rect">
              <a:avLst/>
            </a:prstGeom>
            <a:solidFill>
              <a:srgbClr val="E8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835" y="2198"/>
              <a:ext cx="320" cy="6"/>
            </a:xfrm>
            <a:prstGeom prst="rect">
              <a:avLst/>
            </a:prstGeom>
            <a:solidFill>
              <a:srgbClr val="E9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5835" y="2204"/>
              <a:ext cx="320" cy="6"/>
            </a:xfrm>
            <a:prstGeom prst="rect">
              <a:avLst/>
            </a:prstGeom>
            <a:solidFill>
              <a:srgbClr val="E9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5835" y="2210"/>
              <a:ext cx="320" cy="7"/>
            </a:xfrm>
            <a:prstGeom prst="rect">
              <a:avLst/>
            </a:prstGeom>
            <a:solidFill>
              <a:srgbClr val="EAE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5835" y="2217"/>
              <a:ext cx="320" cy="6"/>
            </a:xfrm>
            <a:prstGeom prst="rect">
              <a:avLst/>
            </a:prstGeom>
            <a:solidFill>
              <a:srgbClr val="E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5835" y="2223"/>
              <a:ext cx="320" cy="6"/>
            </a:xfrm>
            <a:prstGeom prst="rect">
              <a:avLst/>
            </a:prstGeom>
            <a:solidFill>
              <a:srgbClr val="EC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5835" y="2229"/>
              <a:ext cx="320" cy="6"/>
            </a:xfrm>
            <a:prstGeom prst="rect">
              <a:avLst/>
            </a:pr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5835" y="2235"/>
              <a:ext cx="320" cy="6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5835" y="2241"/>
              <a:ext cx="320" cy="6"/>
            </a:xfrm>
            <a:prstGeom prst="rect">
              <a:avLst/>
            </a:prstGeom>
            <a:solidFill>
              <a:srgbClr val="EFE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5835" y="2247"/>
              <a:ext cx="320" cy="7"/>
            </a:xfrm>
            <a:prstGeom prst="rect">
              <a:avLst/>
            </a:prstGeom>
            <a:solidFill>
              <a:srgbClr val="F1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5835" y="2254"/>
              <a:ext cx="320" cy="6"/>
            </a:xfrm>
            <a:prstGeom prst="rect">
              <a:avLst/>
            </a:pr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5835" y="2260"/>
              <a:ext cx="320" cy="6"/>
            </a:xfrm>
            <a:prstGeom prst="rect">
              <a:avLst/>
            </a:prstGeom>
            <a:solidFill>
              <a:srgbClr val="F3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5835" y="2266"/>
              <a:ext cx="320" cy="6"/>
            </a:xfrm>
            <a:prstGeom prst="rect">
              <a:avLst/>
            </a:prstGeom>
            <a:solidFill>
              <a:srgbClr val="F4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5835" y="2272"/>
              <a:ext cx="320" cy="6"/>
            </a:xfrm>
            <a:prstGeom prst="rect">
              <a:avLst/>
            </a:pr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5835" y="2278"/>
              <a:ext cx="320" cy="6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5835" y="2284"/>
              <a:ext cx="320" cy="6"/>
            </a:xfrm>
            <a:prstGeom prst="rect">
              <a:avLst/>
            </a:prstGeom>
            <a:solidFill>
              <a:srgbClr val="F7F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5835" y="2290"/>
              <a:ext cx="320" cy="7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5835" y="2297"/>
              <a:ext cx="320" cy="6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5835" y="2303"/>
              <a:ext cx="320" cy="6"/>
            </a:xfrm>
            <a:prstGeom prst="rect">
              <a:avLst/>
            </a:prstGeom>
            <a:solidFill>
              <a:srgbClr val="FA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5835" y="2309"/>
              <a:ext cx="320" cy="6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5835" y="2315"/>
              <a:ext cx="320" cy="6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5835" y="2321"/>
              <a:ext cx="320" cy="6"/>
            </a:xfrm>
            <a:prstGeom prst="rect">
              <a:avLst/>
            </a:prstGeom>
            <a:solidFill>
              <a:srgbClr val="FD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5835" y="2327"/>
              <a:ext cx="320" cy="6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842" y="2162"/>
              <a:ext cx="301" cy="165"/>
            </a:xfrm>
            <a:custGeom>
              <a:avLst/>
              <a:gdLst>
                <a:gd name="T0" fmla="*/ 299 w 786"/>
                <a:gd name="T1" fmla="*/ 427 h 427"/>
                <a:gd name="T2" fmla="*/ 786 w 786"/>
                <a:gd name="T3" fmla="*/ 162 h 427"/>
                <a:gd name="T4" fmla="*/ 484 w 786"/>
                <a:gd name="T5" fmla="*/ 0 h 427"/>
                <a:gd name="T6" fmla="*/ 0 w 786"/>
                <a:gd name="T7" fmla="*/ 264 h 427"/>
                <a:gd name="T8" fmla="*/ 299 w 786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427">
                  <a:moveTo>
                    <a:pt x="299" y="427"/>
                  </a:moveTo>
                  <a:lnTo>
                    <a:pt x="786" y="162"/>
                  </a:lnTo>
                  <a:lnTo>
                    <a:pt x="484" y="0"/>
                  </a:lnTo>
                  <a:lnTo>
                    <a:pt x="0" y="264"/>
                  </a:lnTo>
                  <a:cubicBezTo>
                    <a:pt x="77" y="348"/>
                    <a:pt x="182" y="406"/>
                    <a:pt x="299" y="427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59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842" y="2264"/>
              <a:ext cx="114" cy="318"/>
            </a:xfrm>
            <a:custGeom>
              <a:avLst/>
              <a:gdLst>
                <a:gd name="T0" fmla="*/ 298 w 298"/>
                <a:gd name="T1" fmla="*/ 164 h 829"/>
                <a:gd name="T2" fmla="*/ 0 w 298"/>
                <a:gd name="T3" fmla="*/ 0 h 829"/>
                <a:gd name="T4" fmla="*/ 0 w 298"/>
                <a:gd name="T5" fmla="*/ 0 h 829"/>
                <a:gd name="T6" fmla="*/ 0 w 298"/>
                <a:gd name="T7" fmla="*/ 678 h 829"/>
                <a:gd name="T8" fmla="*/ 298 w 298"/>
                <a:gd name="T9" fmla="*/ 829 h 829"/>
                <a:gd name="T10" fmla="*/ 298 w 298"/>
                <a:gd name="T11" fmla="*/ 829 h 829"/>
                <a:gd name="T12" fmla="*/ 298 w 298"/>
                <a:gd name="T13" fmla="*/ 16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829">
                  <a:moveTo>
                    <a:pt x="298" y="164"/>
                  </a:moveTo>
                  <a:cubicBezTo>
                    <a:pt x="181" y="143"/>
                    <a:pt x="76" y="85"/>
                    <a:pt x="0" y="0"/>
                  </a:cubicBezTo>
                  <a:lnTo>
                    <a:pt x="0" y="0"/>
                  </a:lnTo>
                  <a:lnTo>
                    <a:pt x="0" y="678"/>
                  </a:lnTo>
                  <a:cubicBezTo>
                    <a:pt x="77" y="758"/>
                    <a:pt x="183" y="812"/>
                    <a:pt x="298" y="829"/>
                  </a:cubicBezTo>
                  <a:lnTo>
                    <a:pt x="298" y="829"/>
                  </a:lnTo>
                  <a:lnTo>
                    <a:pt x="298" y="16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62" name="Picture 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956" y="2225"/>
              <a:ext cx="187" cy="357"/>
            </a:xfrm>
            <a:custGeom>
              <a:avLst/>
              <a:gdLst>
                <a:gd name="T0" fmla="*/ 0 w 187"/>
                <a:gd name="T1" fmla="*/ 102 h 357"/>
                <a:gd name="T2" fmla="*/ 0 w 187"/>
                <a:gd name="T3" fmla="*/ 357 h 357"/>
                <a:gd name="T4" fmla="*/ 187 w 187"/>
                <a:gd name="T5" fmla="*/ 256 h 357"/>
                <a:gd name="T6" fmla="*/ 187 w 187"/>
                <a:gd name="T7" fmla="*/ 0 h 357"/>
                <a:gd name="T8" fmla="*/ 0 w 187"/>
                <a:gd name="T9" fmla="*/ 10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57">
                  <a:moveTo>
                    <a:pt x="0" y="102"/>
                  </a:moveTo>
                  <a:lnTo>
                    <a:pt x="0" y="357"/>
                  </a:lnTo>
                  <a:lnTo>
                    <a:pt x="187" y="256"/>
                  </a:lnTo>
                  <a:lnTo>
                    <a:pt x="187" y="0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42" y="2162"/>
              <a:ext cx="301" cy="420"/>
            </a:xfrm>
            <a:custGeom>
              <a:avLst/>
              <a:gdLst>
                <a:gd name="T0" fmla="*/ 786 w 786"/>
                <a:gd name="T1" fmla="*/ 162 h 1092"/>
                <a:gd name="T2" fmla="*/ 484 w 786"/>
                <a:gd name="T3" fmla="*/ 0 h 1092"/>
                <a:gd name="T4" fmla="*/ 0 w 786"/>
                <a:gd name="T5" fmla="*/ 264 h 1092"/>
                <a:gd name="T6" fmla="*/ 1 w 786"/>
                <a:gd name="T7" fmla="*/ 941 h 1092"/>
                <a:gd name="T8" fmla="*/ 299 w 786"/>
                <a:gd name="T9" fmla="*/ 1092 h 1092"/>
                <a:gd name="T10" fmla="*/ 299 w 786"/>
                <a:gd name="T11" fmla="*/ 1092 h 1092"/>
                <a:gd name="T12" fmla="*/ 786 w 786"/>
                <a:gd name="T13" fmla="*/ 828 h 1092"/>
                <a:gd name="T14" fmla="*/ 786 w 786"/>
                <a:gd name="T15" fmla="*/ 16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6" h="1092">
                  <a:moveTo>
                    <a:pt x="786" y="162"/>
                  </a:moveTo>
                  <a:lnTo>
                    <a:pt x="484" y="0"/>
                  </a:lnTo>
                  <a:lnTo>
                    <a:pt x="0" y="264"/>
                  </a:lnTo>
                  <a:lnTo>
                    <a:pt x="1" y="941"/>
                  </a:lnTo>
                  <a:cubicBezTo>
                    <a:pt x="78" y="1021"/>
                    <a:pt x="184" y="1075"/>
                    <a:pt x="299" y="1092"/>
                  </a:cubicBezTo>
                  <a:lnTo>
                    <a:pt x="299" y="1092"/>
                  </a:lnTo>
                  <a:lnTo>
                    <a:pt x="786" y="828"/>
                  </a:lnTo>
                  <a:lnTo>
                    <a:pt x="786" y="16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66" name="Picture 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884" y="2420"/>
              <a:ext cx="21" cy="26"/>
            </a:xfrm>
            <a:custGeom>
              <a:avLst/>
              <a:gdLst>
                <a:gd name="T0" fmla="*/ 19 w 21"/>
                <a:gd name="T1" fmla="*/ 10 h 26"/>
                <a:gd name="T2" fmla="*/ 6 w 21"/>
                <a:gd name="T3" fmla="*/ 2 h 26"/>
                <a:gd name="T4" fmla="*/ 2 w 21"/>
                <a:gd name="T5" fmla="*/ 16 h 26"/>
                <a:gd name="T6" fmla="*/ 14 w 21"/>
                <a:gd name="T7" fmla="*/ 24 h 26"/>
                <a:gd name="T8" fmla="*/ 19 w 21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9" y="10"/>
                  </a:moveTo>
                  <a:cubicBezTo>
                    <a:pt x="16" y="4"/>
                    <a:pt x="11" y="0"/>
                    <a:pt x="6" y="2"/>
                  </a:cubicBezTo>
                  <a:cubicBezTo>
                    <a:pt x="2" y="3"/>
                    <a:pt x="0" y="10"/>
                    <a:pt x="2" y="16"/>
                  </a:cubicBezTo>
                  <a:cubicBezTo>
                    <a:pt x="4" y="22"/>
                    <a:pt x="10" y="26"/>
                    <a:pt x="14" y="24"/>
                  </a:cubicBezTo>
                  <a:cubicBezTo>
                    <a:pt x="19" y="23"/>
                    <a:pt x="21" y="16"/>
                    <a:pt x="19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46"/>
            <p:cNvSpPr>
              <a:spLocks noEditPoints="1"/>
            </p:cNvSpPr>
            <p:nvPr/>
          </p:nvSpPr>
          <p:spPr bwMode="auto">
            <a:xfrm>
              <a:off x="5860" y="2474"/>
              <a:ext cx="78" cy="71"/>
            </a:xfrm>
            <a:custGeom>
              <a:avLst/>
              <a:gdLst>
                <a:gd name="T0" fmla="*/ 0 w 201"/>
                <a:gd name="T1" fmla="*/ 0 h 185"/>
                <a:gd name="T2" fmla="*/ 201 w 201"/>
                <a:gd name="T3" fmla="*/ 104 h 185"/>
                <a:gd name="T4" fmla="*/ 0 w 201"/>
                <a:gd name="T5" fmla="*/ 41 h 185"/>
                <a:gd name="T6" fmla="*/ 201 w 201"/>
                <a:gd name="T7" fmla="*/ 144 h 185"/>
                <a:gd name="T8" fmla="*/ 0 w 201"/>
                <a:gd name="T9" fmla="*/ 81 h 185"/>
                <a:gd name="T10" fmla="*/ 201 w 201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85">
                  <a:moveTo>
                    <a:pt x="0" y="0"/>
                  </a:moveTo>
                  <a:cubicBezTo>
                    <a:pt x="60" y="50"/>
                    <a:pt x="129" y="85"/>
                    <a:pt x="201" y="104"/>
                  </a:cubicBezTo>
                  <a:moveTo>
                    <a:pt x="0" y="41"/>
                  </a:moveTo>
                  <a:cubicBezTo>
                    <a:pt x="60" y="90"/>
                    <a:pt x="129" y="126"/>
                    <a:pt x="201" y="144"/>
                  </a:cubicBezTo>
                  <a:moveTo>
                    <a:pt x="0" y="81"/>
                  </a:moveTo>
                  <a:cubicBezTo>
                    <a:pt x="60" y="131"/>
                    <a:pt x="129" y="166"/>
                    <a:pt x="201" y="1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8 w 218"/>
                <a:gd name="T1" fmla="*/ 18 h 121"/>
                <a:gd name="T2" fmla="*/ 209 w 218"/>
                <a:gd name="T3" fmla="*/ 121 h 121"/>
                <a:gd name="T4" fmla="*/ 217 w 218"/>
                <a:gd name="T5" fmla="*/ 110 h 121"/>
                <a:gd name="T6" fmla="*/ 209 w 218"/>
                <a:gd name="T7" fmla="*/ 103 h 121"/>
                <a:gd name="T8" fmla="*/ 12 w 218"/>
                <a:gd name="T9" fmla="*/ 2 h 121"/>
                <a:gd name="T10" fmla="*/ 2 w 218"/>
                <a:gd name="T11" fmla="*/ 2 h 121"/>
                <a:gd name="T12" fmla="*/ 1 w 218"/>
                <a:gd name="T13" fmla="*/ 7 h 121"/>
                <a:gd name="T14" fmla="*/ 8 w 218"/>
                <a:gd name="T15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1">
                  <a:moveTo>
                    <a:pt x="8" y="18"/>
                  </a:moveTo>
                  <a:cubicBezTo>
                    <a:pt x="66" y="66"/>
                    <a:pt x="135" y="102"/>
                    <a:pt x="209" y="121"/>
                  </a:cubicBezTo>
                  <a:cubicBezTo>
                    <a:pt x="215" y="120"/>
                    <a:pt x="218" y="115"/>
                    <a:pt x="217" y="110"/>
                  </a:cubicBezTo>
                  <a:cubicBezTo>
                    <a:pt x="216" y="106"/>
                    <a:pt x="213" y="103"/>
                    <a:pt x="209" y="103"/>
                  </a:cubicBezTo>
                  <a:cubicBezTo>
                    <a:pt x="136" y="84"/>
                    <a:pt x="69" y="49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12"/>
                    <a:pt x="4" y="16"/>
                    <a:pt x="8" y="1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3 w 84"/>
                <a:gd name="T1" fmla="*/ 7 h 46"/>
                <a:gd name="T2" fmla="*/ 80 w 84"/>
                <a:gd name="T3" fmla="*/ 46 h 46"/>
                <a:gd name="T4" fmla="*/ 83 w 84"/>
                <a:gd name="T5" fmla="*/ 42 h 46"/>
                <a:gd name="T6" fmla="*/ 80 w 84"/>
                <a:gd name="T7" fmla="*/ 39 h 46"/>
                <a:gd name="T8" fmla="*/ 5 w 84"/>
                <a:gd name="T9" fmla="*/ 1 h 46"/>
                <a:gd name="T10" fmla="*/ 1 w 84"/>
                <a:gd name="T11" fmla="*/ 1 h 46"/>
                <a:gd name="T12" fmla="*/ 0 w 84"/>
                <a:gd name="T13" fmla="*/ 2 h 46"/>
                <a:gd name="T14" fmla="*/ 3 w 84"/>
                <a:gd name="T1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6">
                  <a:moveTo>
                    <a:pt x="3" y="7"/>
                  </a:moveTo>
                  <a:cubicBezTo>
                    <a:pt x="25" y="25"/>
                    <a:pt x="52" y="39"/>
                    <a:pt x="80" y="46"/>
                  </a:cubicBezTo>
                  <a:cubicBezTo>
                    <a:pt x="83" y="46"/>
                    <a:pt x="84" y="44"/>
                    <a:pt x="83" y="42"/>
                  </a:cubicBezTo>
                  <a:cubicBezTo>
                    <a:pt x="83" y="40"/>
                    <a:pt x="82" y="39"/>
                    <a:pt x="80" y="39"/>
                  </a:cubicBezTo>
                  <a:cubicBezTo>
                    <a:pt x="52" y="32"/>
                    <a:pt x="26" y="19"/>
                    <a:pt x="5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72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5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5880" y="2332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 w 26"/>
                <a:gd name="T3" fmla="*/ 6 h 18"/>
                <a:gd name="T4" fmla="*/ 16 w 26"/>
                <a:gd name="T5" fmla="*/ 18 h 18"/>
                <a:gd name="T6" fmla="*/ 26 w 2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cubicBezTo>
                    <a:pt x="21" y="5"/>
                    <a:pt x="11" y="0"/>
                    <a:pt x="2" y="6"/>
                  </a:cubicBezTo>
                  <a:cubicBezTo>
                    <a:pt x="0" y="11"/>
                    <a:pt x="6" y="17"/>
                    <a:pt x="16" y="18"/>
                  </a:cubicBezTo>
                  <a:cubicBezTo>
                    <a:pt x="19" y="18"/>
                    <a:pt x="23" y="18"/>
                    <a:pt x="26" y="1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75" name="Picture 5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5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5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860" y="2345"/>
              <a:ext cx="78" cy="45"/>
            </a:xfrm>
            <a:custGeom>
              <a:avLst/>
              <a:gdLst>
                <a:gd name="T0" fmla="*/ 0 w 201"/>
                <a:gd name="T1" fmla="*/ 13 h 116"/>
                <a:gd name="T2" fmla="*/ 201 w 201"/>
                <a:gd name="T3" fmla="*/ 116 h 116"/>
                <a:gd name="T4" fmla="*/ 201 w 201"/>
                <a:gd name="T5" fmla="*/ 116 h 116"/>
                <a:gd name="T6" fmla="*/ 201 w 201"/>
                <a:gd name="T7" fmla="*/ 103 h 116"/>
                <a:gd name="T8" fmla="*/ 0 w 201"/>
                <a:gd name="T9" fmla="*/ 0 h 116"/>
                <a:gd name="T10" fmla="*/ 0 w 201"/>
                <a:gd name="T11" fmla="*/ 0 h 116"/>
                <a:gd name="T12" fmla="*/ 0 w 201"/>
                <a:gd name="T13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16">
                  <a:moveTo>
                    <a:pt x="0" y="13"/>
                  </a:moveTo>
                  <a:cubicBezTo>
                    <a:pt x="57" y="62"/>
                    <a:pt x="126" y="97"/>
                    <a:pt x="201" y="116"/>
                  </a:cubicBezTo>
                  <a:lnTo>
                    <a:pt x="201" y="116"/>
                  </a:lnTo>
                  <a:lnTo>
                    <a:pt x="201" y="103"/>
                  </a:lnTo>
                  <a:cubicBezTo>
                    <a:pt x="127" y="82"/>
                    <a:pt x="58" y="47"/>
                    <a:pt x="0" y="0"/>
                  </a:cubicBez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5860" y="2340"/>
              <a:ext cx="78" cy="60"/>
            </a:xfrm>
            <a:custGeom>
              <a:avLst/>
              <a:gdLst>
                <a:gd name="T0" fmla="*/ 0 w 201"/>
                <a:gd name="T1" fmla="*/ 0 h 156"/>
                <a:gd name="T2" fmla="*/ 0 w 201"/>
                <a:gd name="T3" fmla="*/ 53 h 156"/>
                <a:gd name="T4" fmla="*/ 201 w 201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0" y="0"/>
                  </a:moveTo>
                  <a:lnTo>
                    <a:pt x="0" y="53"/>
                  </a:lnTo>
                  <a:cubicBezTo>
                    <a:pt x="58" y="100"/>
                    <a:pt x="127" y="136"/>
                    <a:pt x="201" y="156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5860" y="2341"/>
              <a:ext cx="78" cy="60"/>
            </a:xfrm>
            <a:custGeom>
              <a:avLst/>
              <a:gdLst>
                <a:gd name="T0" fmla="*/ 201 w 201"/>
                <a:gd name="T1" fmla="*/ 156 h 156"/>
                <a:gd name="T2" fmla="*/ 201 w 201"/>
                <a:gd name="T3" fmla="*/ 104 h 156"/>
                <a:gd name="T4" fmla="*/ 0 w 201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201" y="156"/>
                  </a:moveTo>
                  <a:lnTo>
                    <a:pt x="201" y="104"/>
                  </a:lnTo>
                  <a:cubicBezTo>
                    <a:pt x="127" y="82"/>
                    <a:pt x="59" y="4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045" y="2532"/>
              <a:ext cx="80" cy="57"/>
            </a:xfrm>
            <a:custGeom>
              <a:avLst/>
              <a:gdLst>
                <a:gd name="T0" fmla="*/ 0 w 208"/>
                <a:gd name="T1" fmla="*/ 123 h 147"/>
                <a:gd name="T2" fmla="*/ 144 w 208"/>
                <a:gd name="T3" fmla="*/ 130 h 147"/>
                <a:gd name="T4" fmla="*/ 202 w 208"/>
                <a:gd name="T5" fmla="*/ 68 h 147"/>
                <a:gd name="T6" fmla="*/ 151 w 208"/>
                <a:gd name="T7" fmla="*/ 1 h 147"/>
                <a:gd name="T8" fmla="*/ 139 w 208"/>
                <a:gd name="T9" fmla="*/ 0 h 147"/>
                <a:gd name="T10" fmla="*/ 0 w 208"/>
                <a:gd name="T11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47">
                  <a:moveTo>
                    <a:pt x="0" y="123"/>
                  </a:moveTo>
                  <a:cubicBezTo>
                    <a:pt x="45" y="145"/>
                    <a:pt x="97" y="147"/>
                    <a:pt x="144" y="130"/>
                  </a:cubicBezTo>
                  <a:cubicBezTo>
                    <a:pt x="172" y="119"/>
                    <a:pt x="194" y="96"/>
                    <a:pt x="202" y="68"/>
                  </a:cubicBezTo>
                  <a:cubicBezTo>
                    <a:pt x="208" y="37"/>
                    <a:pt x="185" y="6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5989" y="2432"/>
              <a:ext cx="116" cy="6"/>
            </a:xfrm>
            <a:prstGeom prst="rect">
              <a:avLst/>
            </a:pr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5989" y="2438"/>
              <a:ext cx="116" cy="6"/>
            </a:xfrm>
            <a:prstGeom prst="rect">
              <a:avLst/>
            </a:prstGeom>
            <a:solidFill>
              <a:srgbClr val="5B9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5989" y="2444"/>
              <a:ext cx="116" cy="6"/>
            </a:xfrm>
            <a:prstGeom prst="rect">
              <a:avLst/>
            </a:prstGeom>
            <a:solidFill>
              <a:srgbClr val="6DA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5989" y="2450"/>
              <a:ext cx="116" cy="6"/>
            </a:xfrm>
            <a:prstGeom prst="rect">
              <a:avLst/>
            </a:prstGeom>
            <a:solidFill>
              <a:srgbClr val="7F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5989" y="2456"/>
              <a:ext cx="116" cy="7"/>
            </a:xfrm>
            <a:prstGeom prst="rect">
              <a:avLst/>
            </a:prstGeom>
            <a:solidFill>
              <a:srgbClr val="91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5989" y="2463"/>
              <a:ext cx="116" cy="6"/>
            </a:xfrm>
            <a:prstGeom prst="rect">
              <a:avLst/>
            </a:prstGeom>
            <a:solidFill>
              <a:srgbClr val="A4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5989" y="2469"/>
              <a:ext cx="116" cy="6"/>
            </a:xfrm>
            <a:prstGeom prst="rect">
              <a:avLst/>
            </a:prstGeom>
            <a:solidFill>
              <a:srgbClr val="B7D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5989" y="2475"/>
              <a:ext cx="116" cy="6"/>
            </a:xfrm>
            <a:prstGeom prst="rect">
              <a:avLst/>
            </a:prstGeom>
            <a:solidFill>
              <a:srgbClr val="C9D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5989" y="2481"/>
              <a:ext cx="116" cy="6"/>
            </a:xfrm>
            <a:prstGeom prst="rect">
              <a:avLst/>
            </a:prstGeom>
            <a:solidFill>
              <a:srgbClr val="DB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5989" y="2487"/>
              <a:ext cx="116" cy="6"/>
            </a:xfrm>
            <a:prstGeom prst="rect">
              <a:avLst/>
            </a:pr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" name="Oval 69"/>
            <p:cNvSpPr>
              <a:spLocks noChangeArrowheads="1"/>
            </p:cNvSpPr>
            <p:nvPr/>
          </p:nvSpPr>
          <p:spPr bwMode="auto">
            <a:xfrm>
              <a:off x="5996" y="2440"/>
              <a:ext cx="103" cy="47"/>
            </a:xfrm>
            <a:prstGeom prst="ellipse">
              <a:avLst/>
            </a:prstGeom>
            <a:noFill/>
            <a:ln w="952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5989" y="2456"/>
              <a:ext cx="6" cy="130"/>
            </a:xfrm>
            <a:prstGeom prst="rect">
              <a:avLst/>
            </a:prstGeom>
            <a:solidFill>
              <a:srgbClr val="50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5995" y="2456"/>
              <a:ext cx="6" cy="130"/>
            </a:xfrm>
            <a:prstGeom prst="rect">
              <a:avLst/>
            </a:prstGeom>
            <a:solidFill>
              <a:srgbClr val="5F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6001" y="2456"/>
              <a:ext cx="6" cy="130"/>
            </a:xfrm>
            <a:prstGeom prst="rect">
              <a:avLst/>
            </a:prstGeom>
            <a:solidFill>
              <a:srgbClr val="72A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6007" y="2456"/>
              <a:ext cx="6" cy="130"/>
            </a:xfrm>
            <a:prstGeom prst="rect">
              <a:avLst/>
            </a:prstGeom>
            <a:solidFill>
              <a:srgbClr val="84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6013" y="2456"/>
              <a:ext cx="6" cy="130"/>
            </a:xfrm>
            <a:prstGeom prst="rect">
              <a:avLst/>
            </a:prstGeom>
            <a:solidFill>
              <a:srgbClr val="97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6019" y="2456"/>
              <a:ext cx="7" cy="130"/>
            </a:xfrm>
            <a:prstGeom prst="rect">
              <a:avLst/>
            </a:prstGeom>
            <a:solidFill>
              <a:srgbClr val="AB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6026" y="2456"/>
              <a:ext cx="6" cy="130"/>
            </a:xfrm>
            <a:prstGeom prst="rect">
              <a:avLst/>
            </a:prstGeom>
            <a:solidFill>
              <a:srgbClr val="BDD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6032" y="2456"/>
              <a:ext cx="6" cy="130"/>
            </a:xfrm>
            <a:prstGeom prst="rect">
              <a:avLst/>
            </a:prstGeom>
            <a:solidFill>
              <a:srgbClr val="D0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6038" y="2456"/>
              <a:ext cx="6" cy="130"/>
            </a:xfrm>
            <a:prstGeom prst="rect">
              <a:avLst/>
            </a:pr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6044" y="2456"/>
              <a:ext cx="6" cy="130"/>
            </a:xfrm>
            <a:prstGeom prst="rect">
              <a:avLst/>
            </a:prstGeom>
            <a:solidFill>
              <a:srgbClr val="F5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6050" y="2456"/>
              <a:ext cx="6" cy="130"/>
            </a:xfrm>
            <a:prstGeom prst="rect">
              <a:avLst/>
            </a:prstGeom>
            <a:solidFill>
              <a:srgbClr val="F6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6056" y="2456"/>
              <a:ext cx="6" cy="130"/>
            </a:xfrm>
            <a:prstGeom prst="rect">
              <a:avLst/>
            </a:pr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6062" y="2456"/>
              <a:ext cx="7" cy="130"/>
            </a:xfrm>
            <a:prstGeom prst="rect">
              <a:avLst/>
            </a:prstGeom>
            <a:solidFill>
              <a:srgbClr val="D1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6069" y="2456"/>
              <a:ext cx="6" cy="130"/>
            </a:xfrm>
            <a:prstGeom prst="rect">
              <a:avLst/>
            </a:prstGeom>
            <a:solidFill>
              <a:srgbClr val="BE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6075" y="2456"/>
              <a:ext cx="6" cy="130"/>
            </a:xfrm>
            <a:prstGeom prst="rect">
              <a:avLst/>
            </a:prstGeom>
            <a:solidFill>
              <a:srgbClr val="AC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6081" y="2456"/>
              <a:ext cx="6" cy="130"/>
            </a:xfrm>
            <a:prstGeom prst="rect">
              <a:avLst/>
            </a:prstGeom>
            <a:solidFill>
              <a:srgbClr val="98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6087" y="2456"/>
              <a:ext cx="6" cy="130"/>
            </a:xfrm>
            <a:prstGeom prst="rect">
              <a:avLst/>
            </a:prstGeom>
            <a:solidFill>
              <a:srgbClr val="85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6093" y="2456"/>
              <a:ext cx="6" cy="130"/>
            </a:xfrm>
            <a:prstGeom prst="rect">
              <a:avLst/>
            </a:prstGeom>
            <a:solidFill>
              <a:srgbClr val="73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6099" y="2456"/>
              <a:ext cx="6" cy="130"/>
            </a:xfrm>
            <a:prstGeom prst="rect">
              <a:avLst/>
            </a:prstGeom>
            <a:solidFill>
              <a:srgbClr val="60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996" y="2464"/>
              <a:ext cx="104" cy="115"/>
            </a:xfrm>
            <a:custGeom>
              <a:avLst/>
              <a:gdLst>
                <a:gd name="T0" fmla="*/ 0 w 271"/>
                <a:gd name="T1" fmla="*/ 0 h 301"/>
                <a:gd name="T2" fmla="*/ 0 w 271"/>
                <a:gd name="T3" fmla="*/ 240 h 301"/>
                <a:gd name="T4" fmla="*/ 140 w 271"/>
                <a:gd name="T5" fmla="*/ 300 h 301"/>
                <a:gd name="T6" fmla="*/ 270 w 271"/>
                <a:gd name="T7" fmla="*/ 241 h 301"/>
                <a:gd name="T8" fmla="*/ 270 w 271"/>
                <a:gd name="T9" fmla="*/ 241 h 301"/>
                <a:gd name="T10" fmla="*/ 270 w 271"/>
                <a:gd name="T11" fmla="*/ 0 h 301"/>
                <a:gd name="T12" fmla="*/ 136 w 271"/>
                <a:gd name="T13" fmla="*/ 63 h 301"/>
                <a:gd name="T14" fmla="*/ 0 w 271"/>
                <a:gd name="T15" fmla="*/ 1 h 301"/>
                <a:gd name="T16" fmla="*/ 0 w 271"/>
                <a:gd name="T1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01">
                  <a:moveTo>
                    <a:pt x="0" y="0"/>
                  </a:moveTo>
                  <a:lnTo>
                    <a:pt x="0" y="240"/>
                  </a:lnTo>
                  <a:cubicBezTo>
                    <a:pt x="3" y="275"/>
                    <a:pt x="65" y="301"/>
                    <a:pt x="140" y="300"/>
                  </a:cubicBezTo>
                  <a:cubicBezTo>
                    <a:pt x="210" y="299"/>
                    <a:pt x="266" y="274"/>
                    <a:pt x="270" y="241"/>
                  </a:cubicBezTo>
                  <a:lnTo>
                    <a:pt x="270" y="241"/>
                  </a:lnTo>
                  <a:lnTo>
                    <a:pt x="270" y="0"/>
                  </a:lnTo>
                  <a:cubicBezTo>
                    <a:pt x="271" y="34"/>
                    <a:pt x="211" y="62"/>
                    <a:pt x="136" y="63"/>
                  </a:cubicBezTo>
                  <a:cubicBezTo>
                    <a:pt x="62" y="63"/>
                    <a:pt x="1" y="3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996" y="2440"/>
              <a:ext cx="103" cy="139"/>
            </a:xfrm>
            <a:custGeom>
              <a:avLst/>
              <a:gdLst>
                <a:gd name="T0" fmla="*/ 267 w 267"/>
                <a:gd name="T1" fmla="*/ 62 h 364"/>
                <a:gd name="T2" fmla="*/ 133 w 267"/>
                <a:gd name="T3" fmla="*/ 0 h 364"/>
                <a:gd name="T4" fmla="*/ 0 w 267"/>
                <a:gd name="T5" fmla="*/ 62 h 364"/>
                <a:gd name="T6" fmla="*/ 0 w 267"/>
                <a:gd name="T7" fmla="*/ 63 h 364"/>
                <a:gd name="T8" fmla="*/ 0 w 267"/>
                <a:gd name="T9" fmla="*/ 63 h 364"/>
                <a:gd name="T10" fmla="*/ 0 w 267"/>
                <a:gd name="T11" fmla="*/ 303 h 364"/>
                <a:gd name="T12" fmla="*/ 138 w 267"/>
                <a:gd name="T13" fmla="*/ 362 h 364"/>
                <a:gd name="T14" fmla="*/ 267 w 267"/>
                <a:gd name="T15" fmla="*/ 304 h 364"/>
                <a:gd name="T16" fmla="*/ 267 w 267"/>
                <a:gd name="T17" fmla="*/ 304 h 364"/>
                <a:gd name="T18" fmla="*/ 267 w 267"/>
                <a:gd name="T19" fmla="*/ 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364">
                  <a:moveTo>
                    <a:pt x="267" y="62"/>
                  </a:moveTo>
                  <a:cubicBezTo>
                    <a:pt x="267" y="28"/>
                    <a:pt x="207" y="0"/>
                    <a:pt x="133" y="0"/>
                  </a:cubicBezTo>
                  <a:cubicBezTo>
                    <a:pt x="60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lnTo>
                    <a:pt x="0" y="63"/>
                  </a:lnTo>
                  <a:lnTo>
                    <a:pt x="0" y="303"/>
                  </a:lnTo>
                  <a:cubicBezTo>
                    <a:pt x="2" y="337"/>
                    <a:pt x="64" y="364"/>
                    <a:pt x="138" y="362"/>
                  </a:cubicBezTo>
                  <a:cubicBezTo>
                    <a:pt x="208" y="361"/>
                    <a:pt x="264" y="336"/>
                    <a:pt x="267" y="304"/>
                  </a:cubicBezTo>
                  <a:lnTo>
                    <a:pt x="267" y="304"/>
                  </a:lnTo>
                  <a:lnTo>
                    <a:pt x="267" y="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4" name="文字方塊 113"/>
          <p:cNvSpPr txBox="1"/>
          <p:nvPr/>
        </p:nvSpPr>
        <p:spPr>
          <a:xfrm>
            <a:off x="6275643" y="3258932"/>
            <a:ext cx="12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Protal</a:t>
            </a:r>
            <a:endParaRPr lang="en-US" altLang="zh-TW" dirty="0" smtClean="0"/>
          </a:p>
          <a:p>
            <a:r>
              <a:rPr lang="en-US" altLang="zh-TW" dirty="0" smtClean="0"/>
              <a:t>Member</a:t>
            </a:r>
            <a:endParaRPr lang="zh-TW" altLang="en-US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4242767" y="3463336"/>
            <a:ext cx="105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Internet</a:t>
            </a:r>
            <a:endParaRPr lang="zh-TW" altLang="en-US" b="1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3120649" y="4561844"/>
            <a:ext cx="4363981" cy="1631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連接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Taipei Free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認證中心驗證帳密。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之帳號，則利用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VPN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連線，轉而詢問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漫遊中心。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認證後，將認證結果回傳。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21" y="3258932"/>
            <a:ext cx="462346" cy="6164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0" name="文字方塊 119"/>
          <p:cNvSpPr txBox="1"/>
          <p:nvPr/>
        </p:nvSpPr>
        <p:spPr>
          <a:xfrm>
            <a:off x="1810258" y="4256078"/>
            <a:ext cx="126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ncrypted http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(https)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1" name="內容版面配置區 2"/>
          <p:cNvSpPr txBox="1">
            <a:spLocks/>
          </p:cNvSpPr>
          <p:nvPr/>
        </p:nvSpPr>
        <p:spPr>
          <a:xfrm>
            <a:off x="1580063" y="2359262"/>
            <a:ext cx="1588770" cy="186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7822738" y="2306872"/>
            <a:ext cx="887016" cy="941387"/>
            <a:chOff x="5620" y="2149"/>
            <a:chExt cx="745" cy="593"/>
          </a:xfrm>
        </p:grpSpPr>
        <p:sp>
          <p:nvSpPr>
            <p:cNvPr id="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0" y="2149"/>
              <a:ext cx="74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5956" y="2446"/>
              <a:ext cx="223" cy="138"/>
            </a:xfrm>
            <a:custGeom>
              <a:avLst/>
              <a:gdLst>
                <a:gd name="T0" fmla="*/ 169 w 579"/>
                <a:gd name="T1" fmla="*/ 355 h 359"/>
                <a:gd name="T2" fmla="*/ 519 w 579"/>
                <a:gd name="T3" fmla="*/ 239 h 359"/>
                <a:gd name="T4" fmla="*/ 499 w 579"/>
                <a:gd name="T5" fmla="*/ 31 h 359"/>
                <a:gd name="T6" fmla="*/ 431 w 579"/>
                <a:gd name="T7" fmla="*/ 0 h 359"/>
                <a:gd name="T8" fmla="*/ 431 w 579"/>
                <a:gd name="T9" fmla="*/ 0 h 359"/>
                <a:gd name="T10" fmla="*/ 0 w 579"/>
                <a:gd name="T11" fmla="*/ 355 h 359"/>
                <a:gd name="T12" fmla="*/ 169 w 579"/>
                <a:gd name="T13" fmla="*/ 35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9">
                  <a:moveTo>
                    <a:pt x="169" y="355"/>
                  </a:moveTo>
                  <a:cubicBezTo>
                    <a:pt x="298" y="359"/>
                    <a:pt x="424" y="317"/>
                    <a:pt x="519" y="239"/>
                  </a:cubicBezTo>
                  <a:cubicBezTo>
                    <a:pt x="579" y="177"/>
                    <a:pt x="571" y="84"/>
                    <a:pt x="499" y="31"/>
                  </a:cubicBezTo>
                  <a:cubicBezTo>
                    <a:pt x="480" y="16"/>
                    <a:pt x="457" y="6"/>
                    <a:pt x="431" y="0"/>
                  </a:cubicBezTo>
                  <a:lnTo>
                    <a:pt x="431" y="0"/>
                  </a:lnTo>
                  <a:lnTo>
                    <a:pt x="0" y="355"/>
                  </a:lnTo>
                  <a:lnTo>
                    <a:pt x="169" y="35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5835" y="2155"/>
              <a:ext cx="32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Rectangle 7"/>
            <p:cNvSpPr>
              <a:spLocks noChangeArrowheads="1"/>
            </p:cNvSpPr>
            <p:nvPr/>
          </p:nvSpPr>
          <p:spPr bwMode="auto">
            <a:xfrm>
              <a:off x="5835" y="2161"/>
              <a:ext cx="320" cy="6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Rectangle 8"/>
            <p:cNvSpPr>
              <a:spLocks noChangeArrowheads="1"/>
            </p:cNvSpPr>
            <p:nvPr/>
          </p:nvSpPr>
          <p:spPr bwMode="auto">
            <a:xfrm>
              <a:off x="5835" y="2167"/>
              <a:ext cx="320" cy="7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8" name="Rectangle 9"/>
            <p:cNvSpPr>
              <a:spLocks noChangeArrowheads="1"/>
            </p:cNvSpPr>
            <p:nvPr/>
          </p:nvSpPr>
          <p:spPr bwMode="auto">
            <a:xfrm>
              <a:off x="5835" y="2174"/>
              <a:ext cx="320" cy="6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5835" y="2180"/>
              <a:ext cx="320" cy="6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0" name="Rectangle 11"/>
            <p:cNvSpPr>
              <a:spLocks noChangeArrowheads="1"/>
            </p:cNvSpPr>
            <p:nvPr/>
          </p:nvSpPr>
          <p:spPr bwMode="auto">
            <a:xfrm>
              <a:off x="5835" y="2186"/>
              <a:ext cx="320" cy="6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5835" y="2192"/>
              <a:ext cx="320" cy="6"/>
            </a:xfrm>
            <a:prstGeom prst="rect">
              <a:avLst/>
            </a:prstGeom>
            <a:solidFill>
              <a:srgbClr val="E8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2" name="Rectangle 13"/>
            <p:cNvSpPr>
              <a:spLocks noChangeArrowheads="1"/>
            </p:cNvSpPr>
            <p:nvPr/>
          </p:nvSpPr>
          <p:spPr bwMode="auto">
            <a:xfrm>
              <a:off x="5835" y="2198"/>
              <a:ext cx="320" cy="6"/>
            </a:xfrm>
            <a:prstGeom prst="rect">
              <a:avLst/>
            </a:prstGeom>
            <a:solidFill>
              <a:srgbClr val="E9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835" y="2204"/>
              <a:ext cx="320" cy="6"/>
            </a:xfrm>
            <a:prstGeom prst="rect">
              <a:avLst/>
            </a:prstGeom>
            <a:solidFill>
              <a:srgbClr val="E9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835" y="2210"/>
              <a:ext cx="320" cy="7"/>
            </a:xfrm>
            <a:prstGeom prst="rect">
              <a:avLst/>
            </a:prstGeom>
            <a:solidFill>
              <a:srgbClr val="EAE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5" name="Rectangle 16"/>
            <p:cNvSpPr>
              <a:spLocks noChangeArrowheads="1"/>
            </p:cNvSpPr>
            <p:nvPr/>
          </p:nvSpPr>
          <p:spPr bwMode="auto">
            <a:xfrm>
              <a:off x="5835" y="2217"/>
              <a:ext cx="320" cy="6"/>
            </a:xfrm>
            <a:prstGeom prst="rect">
              <a:avLst/>
            </a:prstGeom>
            <a:solidFill>
              <a:srgbClr val="E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6" name="Rectangle 17"/>
            <p:cNvSpPr>
              <a:spLocks noChangeArrowheads="1"/>
            </p:cNvSpPr>
            <p:nvPr/>
          </p:nvSpPr>
          <p:spPr bwMode="auto">
            <a:xfrm>
              <a:off x="5835" y="2223"/>
              <a:ext cx="320" cy="6"/>
            </a:xfrm>
            <a:prstGeom prst="rect">
              <a:avLst/>
            </a:prstGeom>
            <a:solidFill>
              <a:srgbClr val="EC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7" name="Rectangle 18"/>
            <p:cNvSpPr>
              <a:spLocks noChangeArrowheads="1"/>
            </p:cNvSpPr>
            <p:nvPr/>
          </p:nvSpPr>
          <p:spPr bwMode="auto">
            <a:xfrm>
              <a:off x="5835" y="2229"/>
              <a:ext cx="320" cy="6"/>
            </a:xfrm>
            <a:prstGeom prst="rect">
              <a:avLst/>
            </a:pr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Rectangle 19"/>
            <p:cNvSpPr>
              <a:spLocks noChangeArrowheads="1"/>
            </p:cNvSpPr>
            <p:nvPr/>
          </p:nvSpPr>
          <p:spPr bwMode="auto">
            <a:xfrm>
              <a:off x="5835" y="2235"/>
              <a:ext cx="320" cy="6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9" name="Rectangle 20"/>
            <p:cNvSpPr>
              <a:spLocks noChangeArrowheads="1"/>
            </p:cNvSpPr>
            <p:nvPr/>
          </p:nvSpPr>
          <p:spPr bwMode="auto">
            <a:xfrm>
              <a:off x="5835" y="2241"/>
              <a:ext cx="320" cy="6"/>
            </a:xfrm>
            <a:prstGeom prst="rect">
              <a:avLst/>
            </a:prstGeom>
            <a:solidFill>
              <a:srgbClr val="EFE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Rectangle 21"/>
            <p:cNvSpPr>
              <a:spLocks noChangeArrowheads="1"/>
            </p:cNvSpPr>
            <p:nvPr/>
          </p:nvSpPr>
          <p:spPr bwMode="auto">
            <a:xfrm>
              <a:off x="5835" y="2247"/>
              <a:ext cx="320" cy="7"/>
            </a:xfrm>
            <a:prstGeom prst="rect">
              <a:avLst/>
            </a:prstGeom>
            <a:solidFill>
              <a:srgbClr val="F1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1" name="Rectangle 22"/>
            <p:cNvSpPr>
              <a:spLocks noChangeArrowheads="1"/>
            </p:cNvSpPr>
            <p:nvPr/>
          </p:nvSpPr>
          <p:spPr bwMode="auto">
            <a:xfrm>
              <a:off x="5835" y="2254"/>
              <a:ext cx="320" cy="6"/>
            </a:xfrm>
            <a:prstGeom prst="rect">
              <a:avLst/>
            </a:pr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5835" y="2260"/>
              <a:ext cx="320" cy="6"/>
            </a:xfrm>
            <a:prstGeom prst="rect">
              <a:avLst/>
            </a:prstGeom>
            <a:solidFill>
              <a:srgbClr val="F3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" name="Rectangle 24"/>
            <p:cNvSpPr>
              <a:spLocks noChangeArrowheads="1"/>
            </p:cNvSpPr>
            <p:nvPr/>
          </p:nvSpPr>
          <p:spPr bwMode="auto">
            <a:xfrm>
              <a:off x="5835" y="2266"/>
              <a:ext cx="320" cy="6"/>
            </a:xfrm>
            <a:prstGeom prst="rect">
              <a:avLst/>
            </a:prstGeom>
            <a:solidFill>
              <a:srgbClr val="F4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4" name="Rectangle 25"/>
            <p:cNvSpPr>
              <a:spLocks noChangeArrowheads="1"/>
            </p:cNvSpPr>
            <p:nvPr/>
          </p:nvSpPr>
          <p:spPr bwMode="auto">
            <a:xfrm>
              <a:off x="5835" y="2272"/>
              <a:ext cx="320" cy="6"/>
            </a:xfrm>
            <a:prstGeom prst="rect">
              <a:avLst/>
            </a:pr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5" name="Rectangle 26"/>
            <p:cNvSpPr>
              <a:spLocks noChangeArrowheads="1"/>
            </p:cNvSpPr>
            <p:nvPr/>
          </p:nvSpPr>
          <p:spPr bwMode="auto">
            <a:xfrm>
              <a:off x="5835" y="2278"/>
              <a:ext cx="320" cy="6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6" name="Rectangle 27"/>
            <p:cNvSpPr>
              <a:spLocks noChangeArrowheads="1"/>
            </p:cNvSpPr>
            <p:nvPr/>
          </p:nvSpPr>
          <p:spPr bwMode="auto">
            <a:xfrm>
              <a:off x="5835" y="2284"/>
              <a:ext cx="320" cy="6"/>
            </a:xfrm>
            <a:prstGeom prst="rect">
              <a:avLst/>
            </a:prstGeom>
            <a:solidFill>
              <a:srgbClr val="F7F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7" name="Rectangle 28"/>
            <p:cNvSpPr>
              <a:spLocks noChangeArrowheads="1"/>
            </p:cNvSpPr>
            <p:nvPr/>
          </p:nvSpPr>
          <p:spPr bwMode="auto">
            <a:xfrm>
              <a:off x="5835" y="2290"/>
              <a:ext cx="320" cy="7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8" name="Rectangle 29"/>
            <p:cNvSpPr>
              <a:spLocks noChangeArrowheads="1"/>
            </p:cNvSpPr>
            <p:nvPr/>
          </p:nvSpPr>
          <p:spPr bwMode="auto">
            <a:xfrm>
              <a:off x="5835" y="2297"/>
              <a:ext cx="320" cy="6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5835" y="2303"/>
              <a:ext cx="320" cy="6"/>
            </a:xfrm>
            <a:prstGeom prst="rect">
              <a:avLst/>
            </a:prstGeom>
            <a:solidFill>
              <a:srgbClr val="FA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0" name="Rectangle 31"/>
            <p:cNvSpPr>
              <a:spLocks noChangeArrowheads="1"/>
            </p:cNvSpPr>
            <p:nvPr/>
          </p:nvSpPr>
          <p:spPr bwMode="auto">
            <a:xfrm>
              <a:off x="5835" y="2309"/>
              <a:ext cx="320" cy="6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1" name="Rectangle 32"/>
            <p:cNvSpPr>
              <a:spLocks noChangeArrowheads="1"/>
            </p:cNvSpPr>
            <p:nvPr/>
          </p:nvSpPr>
          <p:spPr bwMode="auto">
            <a:xfrm>
              <a:off x="5835" y="2315"/>
              <a:ext cx="320" cy="6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2" name="Rectangle 33"/>
            <p:cNvSpPr>
              <a:spLocks noChangeArrowheads="1"/>
            </p:cNvSpPr>
            <p:nvPr/>
          </p:nvSpPr>
          <p:spPr bwMode="auto">
            <a:xfrm>
              <a:off x="5835" y="2321"/>
              <a:ext cx="320" cy="6"/>
            </a:xfrm>
            <a:prstGeom prst="rect">
              <a:avLst/>
            </a:prstGeom>
            <a:solidFill>
              <a:srgbClr val="FD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3" name="Rectangle 34"/>
            <p:cNvSpPr>
              <a:spLocks noChangeArrowheads="1"/>
            </p:cNvSpPr>
            <p:nvPr/>
          </p:nvSpPr>
          <p:spPr bwMode="auto">
            <a:xfrm>
              <a:off x="5835" y="2327"/>
              <a:ext cx="320" cy="6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4" name="Freeform 35"/>
            <p:cNvSpPr>
              <a:spLocks/>
            </p:cNvSpPr>
            <p:nvPr/>
          </p:nvSpPr>
          <p:spPr bwMode="auto">
            <a:xfrm>
              <a:off x="5842" y="2162"/>
              <a:ext cx="301" cy="165"/>
            </a:xfrm>
            <a:custGeom>
              <a:avLst/>
              <a:gdLst>
                <a:gd name="T0" fmla="*/ 299 w 786"/>
                <a:gd name="T1" fmla="*/ 427 h 427"/>
                <a:gd name="T2" fmla="*/ 786 w 786"/>
                <a:gd name="T3" fmla="*/ 162 h 427"/>
                <a:gd name="T4" fmla="*/ 484 w 786"/>
                <a:gd name="T5" fmla="*/ 0 h 427"/>
                <a:gd name="T6" fmla="*/ 0 w 786"/>
                <a:gd name="T7" fmla="*/ 264 h 427"/>
                <a:gd name="T8" fmla="*/ 299 w 786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427">
                  <a:moveTo>
                    <a:pt x="299" y="427"/>
                  </a:moveTo>
                  <a:lnTo>
                    <a:pt x="786" y="162"/>
                  </a:lnTo>
                  <a:lnTo>
                    <a:pt x="484" y="0"/>
                  </a:lnTo>
                  <a:lnTo>
                    <a:pt x="0" y="264"/>
                  </a:lnTo>
                  <a:cubicBezTo>
                    <a:pt x="77" y="348"/>
                    <a:pt x="182" y="406"/>
                    <a:pt x="299" y="427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55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Freeform 38"/>
            <p:cNvSpPr>
              <a:spLocks/>
            </p:cNvSpPr>
            <p:nvPr/>
          </p:nvSpPr>
          <p:spPr bwMode="auto">
            <a:xfrm>
              <a:off x="5842" y="2264"/>
              <a:ext cx="114" cy="318"/>
            </a:xfrm>
            <a:custGeom>
              <a:avLst/>
              <a:gdLst>
                <a:gd name="T0" fmla="*/ 298 w 298"/>
                <a:gd name="T1" fmla="*/ 164 h 829"/>
                <a:gd name="T2" fmla="*/ 0 w 298"/>
                <a:gd name="T3" fmla="*/ 0 h 829"/>
                <a:gd name="T4" fmla="*/ 0 w 298"/>
                <a:gd name="T5" fmla="*/ 0 h 829"/>
                <a:gd name="T6" fmla="*/ 0 w 298"/>
                <a:gd name="T7" fmla="*/ 678 h 829"/>
                <a:gd name="T8" fmla="*/ 298 w 298"/>
                <a:gd name="T9" fmla="*/ 829 h 829"/>
                <a:gd name="T10" fmla="*/ 298 w 298"/>
                <a:gd name="T11" fmla="*/ 829 h 829"/>
                <a:gd name="T12" fmla="*/ 298 w 298"/>
                <a:gd name="T13" fmla="*/ 16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829">
                  <a:moveTo>
                    <a:pt x="298" y="164"/>
                  </a:moveTo>
                  <a:cubicBezTo>
                    <a:pt x="181" y="143"/>
                    <a:pt x="76" y="85"/>
                    <a:pt x="0" y="0"/>
                  </a:cubicBezTo>
                  <a:lnTo>
                    <a:pt x="0" y="0"/>
                  </a:lnTo>
                  <a:lnTo>
                    <a:pt x="0" y="678"/>
                  </a:lnTo>
                  <a:cubicBezTo>
                    <a:pt x="77" y="758"/>
                    <a:pt x="183" y="812"/>
                    <a:pt x="298" y="829"/>
                  </a:cubicBezTo>
                  <a:lnTo>
                    <a:pt x="298" y="829"/>
                  </a:lnTo>
                  <a:lnTo>
                    <a:pt x="298" y="16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58" name="Picture 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4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Freeform 41"/>
            <p:cNvSpPr>
              <a:spLocks/>
            </p:cNvSpPr>
            <p:nvPr/>
          </p:nvSpPr>
          <p:spPr bwMode="auto">
            <a:xfrm>
              <a:off x="5956" y="2225"/>
              <a:ext cx="187" cy="357"/>
            </a:xfrm>
            <a:custGeom>
              <a:avLst/>
              <a:gdLst>
                <a:gd name="T0" fmla="*/ 0 w 187"/>
                <a:gd name="T1" fmla="*/ 102 h 357"/>
                <a:gd name="T2" fmla="*/ 0 w 187"/>
                <a:gd name="T3" fmla="*/ 357 h 357"/>
                <a:gd name="T4" fmla="*/ 187 w 187"/>
                <a:gd name="T5" fmla="*/ 256 h 357"/>
                <a:gd name="T6" fmla="*/ 187 w 187"/>
                <a:gd name="T7" fmla="*/ 0 h 357"/>
                <a:gd name="T8" fmla="*/ 0 w 187"/>
                <a:gd name="T9" fmla="*/ 10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57">
                  <a:moveTo>
                    <a:pt x="0" y="102"/>
                  </a:moveTo>
                  <a:lnTo>
                    <a:pt x="0" y="357"/>
                  </a:lnTo>
                  <a:lnTo>
                    <a:pt x="187" y="256"/>
                  </a:lnTo>
                  <a:lnTo>
                    <a:pt x="187" y="0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1" name="Freeform 42"/>
            <p:cNvSpPr>
              <a:spLocks/>
            </p:cNvSpPr>
            <p:nvPr/>
          </p:nvSpPr>
          <p:spPr bwMode="auto">
            <a:xfrm>
              <a:off x="5842" y="2162"/>
              <a:ext cx="301" cy="420"/>
            </a:xfrm>
            <a:custGeom>
              <a:avLst/>
              <a:gdLst>
                <a:gd name="T0" fmla="*/ 786 w 786"/>
                <a:gd name="T1" fmla="*/ 162 h 1092"/>
                <a:gd name="T2" fmla="*/ 484 w 786"/>
                <a:gd name="T3" fmla="*/ 0 h 1092"/>
                <a:gd name="T4" fmla="*/ 0 w 786"/>
                <a:gd name="T5" fmla="*/ 264 h 1092"/>
                <a:gd name="T6" fmla="*/ 1 w 786"/>
                <a:gd name="T7" fmla="*/ 941 h 1092"/>
                <a:gd name="T8" fmla="*/ 299 w 786"/>
                <a:gd name="T9" fmla="*/ 1092 h 1092"/>
                <a:gd name="T10" fmla="*/ 299 w 786"/>
                <a:gd name="T11" fmla="*/ 1092 h 1092"/>
                <a:gd name="T12" fmla="*/ 786 w 786"/>
                <a:gd name="T13" fmla="*/ 828 h 1092"/>
                <a:gd name="T14" fmla="*/ 786 w 786"/>
                <a:gd name="T15" fmla="*/ 16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6" h="1092">
                  <a:moveTo>
                    <a:pt x="786" y="162"/>
                  </a:moveTo>
                  <a:lnTo>
                    <a:pt x="484" y="0"/>
                  </a:lnTo>
                  <a:lnTo>
                    <a:pt x="0" y="264"/>
                  </a:lnTo>
                  <a:lnTo>
                    <a:pt x="1" y="941"/>
                  </a:lnTo>
                  <a:cubicBezTo>
                    <a:pt x="78" y="1021"/>
                    <a:pt x="184" y="1075"/>
                    <a:pt x="299" y="1092"/>
                  </a:cubicBezTo>
                  <a:lnTo>
                    <a:pt x="299" y="1092"/>
                  </a:lnTo>
                  <a:lnTo>
                    <a:pt x="786" y="828"/>
                  </a:lnTo>
                  <a:lnTo>
                    <a:pt x="786" y="16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62" name="Picture 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Freeform 45"/>
            <p:cNvSpPr>
              <a:spLocks/>
            </p:cNvSpPr>
            <p:nvPr/>
          </p:nvSpPr>
          <p:spPr bwMode="auto">
            <a:xfrm>
              <a:off x="5884" y="2420"/>
              <a:ext cx="21" cy="26"/>
            </a:xfrm>
            <a:custGeom>
              <a:avLst/>
              <a:gdLst>
                <a:gd name="T0" fmla="*/ 19 w 21"/>
                <a:gd name="T1" fmla="*/ 10 h 26"/>
                <a:gd name="T2" fmla="*/ 6 w 21"/>
                <a:gd name="T3" fmla="*/ 2 h 26"/>
                <a:gd name="T4" fmla="*/ 2 w 21"/>
                <a:gd name="T5" fmla="*/ 16 h 26"/>
                <a:gd name="T6" fmla="*/ 14 w 21"/>
                <a:gd name="T7" fmla="*/ 24 h 26"/>
                <a:gd name="T8" fmla="*/ 19 w 21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9" y="10"/>
                  </a:moveTo>
                  <a:cubicBezTo>
                    <a:pt x="16" y="4"/>
                    <a:pt x="11" y="0"/>
                    <a:pt x="6" y="2"/>
                  </a:cubicBezTo>
                  <a:cubicBezTo>
                    <a:pt x="2" y="3"/>
                    <a:pt x="0" y="10"/>
                    <a:pt x="2" y="16"/>
                  </a:cubicBezTo>
                  <a:cubicBezTo>
                    <a:pt x="4" y="22"/>
                    <a:pt x="10" y="26"/>
                    <a:pt x="14" y="24"/>
                  </a:cubicBezTo>
                  <a:cubicBezTo>
                    <a:pt x="19" y="23"/>
                    <a:pt x="21" y="16"/>
                    <a:pt x="19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5" name="Freeform 46"/>
            <p:cNvSpPr>
              <a:spLocks noEditPoints="1"/>
            </p:cNvSpPr>
            <p:nvPr/>
          </p:nvSpPr>
          <p:spPr bwMode="auto">
            <a:xfrm>
              <a:off x="5860" y="2474"/>
              <a:ext cx="78" cy="71"/>
            </a:xfrm>
            <a:custGeom>
              <a:avLst/>
              <a:gdLst>
                <a:gd name="T0" fmla="*/ 0 w 201"/>
                <a:gd name="T1" fmla="*/ 0 h 185"/>
                <a:gd name="T2" fmla="*/ 201 w 201"/>
                <a:gd name="T3" fmla="*/ 104 h 185"/>
                <a:gd name="T4" fmla="*/ 0 w 201"/>
                <a:gd name="T5" fmla="*/ 41 h 185"/>
                <a:gd name="T6" fmla="*/ 201 w 201"/>
                <a:gd name="T7" fmla="*/ 144 h 185"/>
                <a:gd name="T8" fmla="*/ 0 w 201"/>
                <a:gd name="T9" fmla="*/ 81 h 185"/>
                <a:gd name="T10" fmla="*/ 201 w 201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85">
                  <a:moveTo>
                    <a:pt x="0" y="0"/>
                  </a:moveTo>
                  <a:cubicBezTo>
                    <a:pt x="60" y="50"/>
                    <a:pt x="129" y="85"/>
                    <a:pt x="201" y="104"/>
                  </a:cubicBezTo>
                  <a:moveTo>
                    <a:pt x="0" y="41"/>
                  </a:moveTo>
                  <a:cubicBezTo>
                    <a:pt x="60" y="90"/>
                    <a:pt x="129" y="126"/>
                    <a:pt x="201" y="144"/>
                  </a:cubicBezTo>
                  <a:moveTo>
                    <a:pt x="0" y="81"/>
                  </a:moveTo>
                  <a:cubicBezTo>
                    <a:pt x="60" y="131"/>
                    <a:pt x="129" y="166"/>
                    <a:pt x="201" y="1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6" name="Freeform 47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8 w 218"/>
                <a:gd name="T1" fmla="*/ 18 h 121"/>
                <a:gd name="T2" fmla="*/ 209 w 218"/>
                <a:gd name="T3" fmla="*/ 121 h 121"/>
                <a:gd name="T4" fmla="*/ 217 w 218"/>
                <a:gd name="T5" fmla="*/ 110 h 121"/>
                <a:gd name="T6" fmla="*/ 209 w 218"/>
                <a:gd name="T7" fmla="*/ 103 h 121"/>
                <a:gd name="T8" fmla="*/ 12 w 218"/>
                <a:gd name="T9" fmla="*/ 2 h 121"/>
                <a:gd name="T10" fmla="*/ 2 w 218"/>
                <a:gd name="T11" fmla="*/ 2 h 121"/>
                <a:gd name="T12" fmla="*/ 1 w 218"/>
                <a:gd name="T13" fmla="*/ 7 h 121"/>
                <a:gd name="T14" fmla="*/ 8 w 218"/>
                <a:gd name="T15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1">
                  <a:moveTo>
                    <a:pt x="8" y="18"/>
                  </a:moveTo>
                  <a:cubicBezTo>
                    <a:pt x="66" y="66"/>
                    <a:pt x="135" y="102"/>
                    <a:pt x="209" y="121"/>
                  </a:cubicBezTo>
                  <a:cubicBezTo>
                    <a:pt x="215" y="120"/>
                    <a:pt x="218" y="115"/>
                    <a:pt x="217" y="110"/>
                  </a:cubicBezTo>
                  <a:cubicBezTo>
                    <a:pt x="216" y="106"/>
                    <a:pt x="213" y="103"/>
                    <a:pt x="209" y="103"/>
                  </a:cubicBezTo>
                  <a:cubicBezTo>
                    <a:pt x="136" y="84"/>
                    <a:pt x="69" y="49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12"/>
                    <a:pt x="4" y="16"/>
                    <a:pt x="8" y="1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7" name="Freeform 48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3 w 84"/>
                <a:gd name="T1" fmla="*/ 7 h 46"/>
                <a:gd name="T2" fmla="*/ 80 w 84"/>
                <a:gd name="T3" fmla="*/ 46 h 46"/>
                <a:gd name="T4" fmla="*/ 83 w 84"/>
                <a:gd name="T5" fmla="*/ 42 h 46"/>
                <a:gd name="T6" fmla="*/ 80 w 84"/>
                <a:gd name="T7" fmla="*/ 39 h 46"/>
                <a:gd name="T8" fmla="*/ 5 w 84"/>
                <a:gd name="T9" fmla="*/ 1 h 46"/>
                <a:gd name="T10" fmla="*/ 1 w 84"/>
                <a:gd name="T11" fmla="*/ 1 h 46"/>
                <a:gd name="T12" fmla="*/ 0 w 84"/>
                <a:gd name="T13" fmla="*/ 2 h 46"/>
                <a:gd name="T14" fmla="*/ 3 w 84"/>
                <a:gd name="T1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6">
                  <a:moveTo>
                    <a:pt x="3" y="7"/>
                  </a:moveTo>
                  <a:cubicBezTo>
                    <a:pt x="25" y="25"/>
                    <a:pt x="52" y="39"/>
                    <a:pt x="80" y="46"/>
                  </a:cubicBezTo>
                  <a:cubicBezTo>
                    <a:pt x="83" y="46"/>
                    <a:pt x="84" y="44"/>
                    <a:pt x="83" y="42"/>
                  </a:cubicBezTo>
                  <a:cubicBezTo>
                    <a:pt x="83" y="40"/>
                    <a:pt x="82" y="39"/>
                    <a:pt x="80" y="39"/>
                  </a:cubicBezTo>
                  <a:cubicBezTo>
                    <a:pt x="52" y="32"/>
                    <a:pt x="26" y="19"/>
                    <a:pt x="5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68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5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Freeform 51"/>
            <p:cNvSpPr>
              <a:spLocks/>
            </p:cNvSpPr>
            <p:nvPr/>
          </p:nvSpPr>
          <p:spPr bwMode="auto">
            <a:xfrm>
              <a:off x="5880" y="2332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 w 26"/>
                <a:gd name="T3" fmla="*/ 6 h 18"/>
                <a:gd name="T4" fmla="*/ 16 w 26"/>
                <a:gd name="T5" fmla="*/ 18 h 18"/>
                <a:gd name="T6" fmla="*/ 26 w 2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cubicBezTo>
                    <a:pt x="21" y="5"/>
                    <a:pt x="11" y="0"/>
                    <a:pt x="2" y="6"/>
                  </a:cubicBezTo>
                  <a:cubicBezTo>
                    <a:pt x="0" y="11"/>
                    <a:pt x="6" y="17"/>
                    <a:pt x="16" y="18"/>
                  </a:cubicBezTo>
                  <a:cubicBezTo>
                    <a:pt x="19" y="18"/>
                    <a:pt x="23" y="18"/>
                    <a:pt x="26" y="1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71" name="Picture 5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5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55"/>
            <p:cNvSpPr>
              <a:spLocks/>
            </p:cNvSpPr>
            <p:nvPr/>
          </p:nvSpPr>
          <p:spPr bwMode="auto">
            <a:xfrm>
              <a:off x="5860" y="2345"/>
              <a:ext cx="78" cy="45"/>
            </a:xfrm>
            <a:custGeom>
              <a:avLst/>
              <a:gdLst>
                <a:gd name="T0" fmla="*/ 0 w 201"/>
                <a:gd name="T1" fmla="*/ 13 h 116"/>
                <a:gd name="T2" fmla="*/ 201 w 201"/>
                <a:gd name="T3" fmla="*/ 116 h 116"/>
                <a:gd name="T4" fmla="*/ 201 w 201"/>
                <a:gd name="T5" fmla="*/ 116 h 116"/>
                <a:gd name="T6" fmla="*/ 201 w 201"/>
                <a:gd name="T7" fmla="*/ 103 h 116"/>
                <a:gd name="T8" fmla="*/ 0 w 201"/>
                <a:gd name="T9" fmla="*/ 0 h 116"/>
                <a:gd name="T10" fmla="*/ 0 w 201"/>
                <a:gd name="T11" fmla="*/ 0 h 116"/>
                <a:gd name="T12" fmla="*/ 0 w 201"/>
                <a:gd name="T13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16">
                  <a:moveTo>
                    <a:pt x="0" y="13"/>
                  </a:moveTo>
                  <a:cubicBezTo>
                    <a:pt x="57" y="62"/>
                    <a:pt x="126" y="97"/>
                    <a:pt x="201" y="116"/>
                  </a:cubicBezTo>
                  <a:lnTo>
                    <a:pt x="201" y="116"/>
                  </a:lnTo>
                  <a:lnTo>
                    <a:pt x="201" y="103"/>
                  </a:lnTo>
                  <a:cubicBezTo>
                    <a:pt x="127" y="82"/>
                    <a:pt x="58" y="47"/>
                    <a:pt x="0" y="0"/>
                  </a:cubicBez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5" name="Freeform 56"/>
            <p:cNvSpPr>
              <a:spLocks/>
            </p:cNvSpPr>
            <p:nvPr/>
          </p:nvSpPr>
          <p:spPr bwMode="auto">
            <a:xfrm>
              <a:off x="5860" y="2340"/>
              <a:ext cx="78" cy="60"/>
            </a:xfrm>
            <a:custGeom>
              <a:avLst/>
              <a:gdLst>
                <a:gd name="T0" fmla="*/ 0 w 201"/>
                <a:gd name="T1" fmla="*/ 0 h 156"/>
                <a:gd name="T2" fmla="*/ 0 w 201"/>
                <a:gd name="T3" fmla="*/ 53 h 156"/>
                <a:gd name="T4" fmla="*/ 201 w 201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0" y="0"/>
                  </a:moveTo>
                  <a:lnTo>
                    <a:pt x="0" y="53"/>
                  </a:lnTo>
                  <a:cubicBezTo>
                    <a:pt x="58" y="100"/>
                    <a:pt x="127" y="136"/>
                    <a:pt x="201" y="156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6" name="Freeform 57"/>
            <p:cNvSpPr>
              <a:spLocks/>
            </p:cNvSpPr>
            <p:nvPr/>
          </p:nvSpPr>
          <p:spPr bwMode="auto">
            <a:xfrm>
              <a:off x="5860" y="2341"/>
              <a:ext cx="78" cy="60"/>
            </a:xfrm>
            <a:custGeom>
              <a:avLst/>
              <a:gdLst>
                <a:gd name="T0" fmla="*/ 201 w 201"/>
                <a:gd name="T1" fmla="*/ 156 h 156"/>
                <a:gd name="T2" fmla="*/ 201 w 201"/>
                <a:gd name="T3" fmla="*/ 104 h 156"/>
                <a:gd name="T4" fmla="*/ 0 w 201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201" y="156"/>
                  </a:moveTo>
                  <a:lnTo>
                    <a:pt x="201" y="104"/>
                  </a:lnTo>
                  <a:cubicBezTo>
                    <a:pt x="127" y="82"/>
                    <a:pt x="59" y="4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7" name="Freeform 58"/>
            <p:cNvSpPr>
              <a:spLocks/>
            </p:cNvSpPr>
            <p:nvPr/>
          </p:nvSpPr>
          <p:spPr bwMode="auto">
            <a:xfrm>
              <a:off x="6045" y="2532"/>
              <a:ext cx="80" cy="57"/>
            </a:xfrm>
            <a:custGeom>
              <a:avLst/>
              <a:gdLst>
                <a:gd name="T0" fmla="*/ 0 w 208"/>
                <a:gd name="T1" fmla="*/ 123 h 147"/>
                <a:gd name="T2" fmla="*/ 144 w 208"/>
                <a:gd name="T3" fmla="*/ 130 h 147"/>
                <a:gd name="T4" fmla="*/ 202 w 208"/>
                <a:gd name="T5" fmla="*/ 68 h 147"/>
                <a:gd name="T6" fmla="*/ 151 w 208"/>
                <a:gd name="T7" fmla="*/ 1 h 147"/>
                <a:gd name="T8" fmla="*/ 139 w 208"/>
                <a:gd name="T9" fmla="*/ 0 h 147"/>
                <a:gd name="T10" fmla="*/ 0 w 208"/>
                <a:gd name="T11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47">
                  <a:moveTo>
                    <a:pt x="0" y="123"/>
                  </a:moveTo>
                  <a:cubicBezTo>
                    <a:pt x="45" y="145"/>
                    <a:pt x="97" y="147"/>
                    <a:pt x="144" y="130"/>
                  </a:cubicBezTo>
                  <a:cubicBezTo>
                    <a:pt x="172" y="119"/>
                    <a:pt x="194" y="96"/>
                    <a:pt x="202" y="68"/>
                  </a:cubicBezTo>
                  <a:cubicBezTo>
                    <a:pt x="208" y="37"/>
                    <a:pt x="185" y="6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8" name="Rectangle 59"/>
            <p:cNvSpPr>
              <a:spLocks noChangeArrowheads="1"/>
            </p:cNvSpPr>
            <p:nvPr/>
          </p:nvSpPr>
          <p:spPr bwMode="auto">
            <a:xfrm>
              <a:off x="5989" y="2432"/>
              <a:ext cx="116" cy="6"/>
            </a:xfrm>
            <a:prstGeom prst="rect">
              <a:avLst/>
            </a:pr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9" name="Rectangle 60"/>
            <p:cNvSpPr>
              <a:spLocks noChangeArrowheads="1"/>
            </p:cNvSpPr>
            <p:nvPr/>
          </p:nvSpPr>
          <p:spPr bwMode="auto">
            <a:xfrm>
              <a:off x="5989" y="2438"/>
              <a:ext cx="116" cy="6"/>
            </a:xfrm>
            <a:prstGeom prst="rect">
              <a:avLst/>
            </a:prstGeom>
            <a:solidFill>
              <a:srgbClr val="5B9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0" name="Rectangle 61"/>
            <p:cNvSpPr>
              <a:spLocks noChangeArrowheads="1"/>
            </p:cNvSpPr>
            <p:nvPr/>
          </p:nvSpPr>
          <p:spPr bwMode="auto">
            <a:xfrm>
              <a:off x="5989" y="2444"/>
              <a:ext cx="116" cy="6"/>
            </a:xfrm>
            <a:prstGeom prst="rect">
              <a:avLst/>
            </a:prstGeom>
            <a:solidFill>
              <a:srgbClr val="6DA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1" name="Rectangle 62"/>
            <p:cNvSpPr>
              <a:spLocks noChangeArrowheads="1"/>
            </p:cNvSpPr>
            <p:nvPr/>
          </p:nvSpPr>
          <p:spPr bwMode="auto">
            <a:xfrm>
              <a:off x="5989" y="2450"/>
              <a:ext cx="116" cy="6"/>
            </a:xfrm>
            <a:prstGeom prst="rect">
              <a:avLst/>
            </a:prstGeom>
            <a:solidFill>
              <a:srgbClr val="7F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2" name="Rectangle 63"/>
            <p:cNvSpPr>
              <a:spLocks noChangeArrowheads="1"/>
            </p:cNvSpPr>
            <p:nvPr/>
          </p:nvSpPr>
          <p:spPr bwMode="auto">
            <a:xfrm>
              <a:off x="5989" y="2456"/>
              <a:ext cx="116" cy="7"/>
            </a:xfrm>
            <a:prstGeom prst="rect">
              <a:avLst/>
            </a:prstGeom>
            <a:solidFill>
              <a:srgbClr val="91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3" name="Rectangle 64"/>
            <p:cNvSpPr>
              <a:spLocks noChangeArrowheads="1"/>
            </p:cNvSpPr>
            <p:nvPr/>
          </p:nvSpPr>
          <p:spPr bwMode="auto">
            <a:xfrm>
              <a:off x="5989" y="2463"/>
              <a:ext cx="116" cy="6"/>
            </a:xfrm>
            <a:prstGeom prst="rect">
              <a:avLst/>
            </a:prstGeom>
            <a:solidFill>
              <a:srgbClr val="A4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" name="Rectangle 65"/>
            <p:cNvSpPr>
              <a:spLocks noChangeArrowheads="1"/>
            </p:cNvSpPr>
            <p:nvPr/>
          </p:nvSpPr>
          <p:spPr bwMode="auto">
            <a:xfrm>
              <a:off x="5989" y="2469"/>
              <a:ext cx="116" cy="6"/>
            </a:xfrm>
            <a:prstGeom prst="rect">
              <a:avLst/>
            </a:prstGeom>
            <a:solidFill>
              <a:srgbClr val="B7D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5" name="Rectangle 66"/>
            <p:cNvSpPr>
              <a:spLocks noChangeArrowheads="1"/>
            </p:cNvSpPr>
            <p:nvPr/>
          </p:nvSpPr>
          <p:spPr bwMode="auto">
            <a:xfrm>
              <a:off x="5989" y="2475"/>
              <a:ext cx="116" cy="6"/>
            </a:xfrm>
            <a:prstGeom prst="rect">
              <a:avLst/>
            </a:prstGeom>
            <a:solidFill>
              <a:srgbClr val="C9D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6" name="Rectangle 67"/>
            <p:cNvSpPr>
              <a:spLocks noChangeArrowheads="1"/>
            </p:cNvSpPr>
            <p:nvPr/>
          </p:nvSpPr>
          <p:spPr bwMode="auto">
            <a:xfrm>
              <a:off x="5989" y="2481"/>
              <a:ext cx="116" cy="6"/>
            </a:xfrm>
            <a:prstGeom prst="rect">
              <a:avLst/>
            </a:prstGeom>
            <a:solidFill>
              <a:srgbClr val="DB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7" name="Rectangle 68"/>
            <p:cNvSpPr>
              <a:spLocks noChangeArrowheads="1"/>
            </p:cNvSpPr>
            <p:nvPr/>
          </p:nvSpPr>
          <p:spPr bwMode="auto">
            <a:xfrm>
              <a:off x="5989" y="2487"/>
              <a:ext cx="116" cy="6"/>
            </a:xfrm>
            <a:prstGeom prst="rect">
              <a:avLst/>
            </a:pr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8" name="Oval 69"/>
            <p:cNvSpPr>
              <a:spLocks noChangeArrowheads="1"/>
            </p:cNvSpPr>
            <p:nvPr/>
          </p:nvSpPr>
          <p:spPr bwMode="auto">
            <a:xfrm>
              <a:off x="5996" y="2440"/>
              <a:ext cx="103" cy="47"/>
            </a:xfrm>
            <a:prstGeom prst="ellipse">
              <a:avLst/>
            </a:prstGeom>
            <a:noFill/>
            <a:ln w="952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9" name="Rectangle 70"/>
            <p:cNvSpPr>
              <a:spLocks noChangeArrowheads="1"/>
            </p:cNvSpPr>
            <p:nvPr/>
          </p:nvSpPr>
          <p:spPr bwMode="auto">
            <a:xfrm>
              <a:off x="5989" y="2456"/>
              <a:ext cx="6" cy="130"/>
            </a:xfrm>
            <a:prstGeom prst="rect">
              <a:avLst/>
            </a:prstGeom>
            <a:solidFill>
              <a:srgbClr val="50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5995" y="2456"/>
              <a:ext cx="6" cy="130"/>
            </a:xfrm>
            <a:prstGeom prst="rect">
              <a:avLst/>
            </a:prstGeom>
            <a:solidFill>
              <a:srgbClr val="5F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6001" y="2456"/>
              <a:ext cx="6" cy="130"/>
            </a:xfrm>
            <a:prstGeom prst="rect">
              <a:avLst/>
            </a:prstGeom>
            <a:solidFill>
              <a:srgbClr val="72A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2" name="Rectangle 73"/>
            <p:cNvSpPr>
              <a:spLocks noChangeArrowheads="1"/>
            </p:cNvSpPr>
            <p:nvPr/>
          </p:nvSpPr>
          <p:spPr bwMode="auto">
            <a:xfrm>
              <a:off x="6007" y="2456"/>
              <a:ext cx="6" cy="130"/>
            </a:xfrm>
            <a:prstGeom prst="rect">
              <a:avLst/>
            </a:prstGeom>
            <a:solidFill>
              <a:srgbClr val="84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3" name="Rectangle 74"/>
            <p:cNvSpPr>
              <a:spLocks noChangeArrowheads="1"/>
            </p:cNvSpPr>
            <p:nvPr/>
          </p:nvSpPr>
          <p:spPr bwMode="auto">
            <a:xfrm>
              <a:off x="6013" y="2456"/>
              <a:ext cx="6" cy="130"/>
            </a:xfrm>
            <a:prstGeom prst="rect">
              <a:avLst/>
            </a:prstGeom>
            <a:solidFill>
              <a:srgbClr val="97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" name="Rectangle 75"/>
            <p:cNvSpPr>
              <a:spLocks noChangeArrowheads="1"/>
            </p:cNvSpPr>
            <p:nvPr/>
          </p:nvSpPr>
          <p:spPr bwMode="auto">
            <a:xfrm>
              <a:off x="6019" y="2456"/>
              <a:ext cx="7" cy="130"/>
            </a:xfrm>
            <a:prstGeom prst="rect">
              <a:avLst/>
            </a:prstGeom>
            <a:solidFill>
              <a:srgbClr val="AB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6026" y="2456"/>
              <a:ext cx="6" cy="130"/>
            </a:xfrm>
            <a:prstGeom prst="rect">
              <a:avLst/>
            </a:prstGeom>
            <a:solidFill>
              <a:srgbClr val="BDD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6" name="Rectangle 77"/>
            <p:cNvSpPr>
              <a:spLocks noChangeArrowheads="1"/>
            </p:cNvSpPr>
            <p:nvPr/>
          </p:nvSpPr>
          <p:spPr bwMode="auto">
            <a:xfrm>
              <a:off x="6032" y="2456"/>
              <a:ext cx="6" cy="130"/>
            </a:xfrm>
            <a:prstGeom prst="rect">
              <a:avLst/>
            </a:prstGeom>
            <a:solidFill>
              <a:srgbClr val="D0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7" name="Rectangle 78"/>
            <p:cNvSpPr>
              <a:spLocks noChangeArrowheads="1"/>
            </p:cNvSpPr>
            <p:nvPr/>
          </p:nvSpPr>
          <p:spPr bwMode="auto">
            <a:xfrm>
              <a:off x="6038" y="2456"/>
              <a:ext cx="6" cy="130"/>
            </a:xfrm>
            <a:prstGeom prst="rect">
              <a:avLst/>
            </a:pr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6044" y="2456"/>
              <a:ext cx="6" cy="130"/>
            </a:xfrm>
            <a:prstGeom prst="rect">
              <a:avLst/>
            </a:prstGeom>
            <a:solidFill>
              <a:srgbClr val="F5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6050" y="2456"/>
              <a:ext cx="6" cy="130"/>
            </a:xfrm>
            <a:prstGeom prst="rect">
              <a:avLst/>
            </a:prstGeom>
            <a:solidFill>
              <a:srgbClr val="F6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6056" y="2456"/>
              <a:ext cx="6" cy="130"/>
            </a:xfrm>
            <a:prstGeom prst="rect">
              <a:avLst/>
            </a:pr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6062" y="2456"/>
              <a:ext cx="7" cy="130"/>
            </a:xfrm>
            <a:prstGeom prst="rect">
              <a:avLst/>
            </a:prstGeom>
            <a:solidFill>
              <a:srgbClr val="D1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2" name="Rectangle 83"/>
            <p:cNvSpPr>
              <a:spLocks noChangeArrowheads="1"/>
            </p:cNvSpPr>
            <p:nvPr/>
          </p:nvSpPr>
          <p:spPr bwMode="auto">
            <a:xfrm>
              <a:off x="6069" y="2456"/>
              <a:ext cx="6" cy="130"/>
            </a:xfrm>
            <a:prstGeom prst="rect">
              <a:avLst/>
            </a:prstGeom>
            <a:solidFill>
              <a:srgbClr val="BE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3" name="Rectangle 84"/>
            <p:cNvSpPr>
              <a:spLocks noChangeArrowheads="1"/>
            </p:cNvSpPr>
            <p:nvPr/>
          </p:nvSpPr>
          <p:spPr bwMode="auto">
            <a:xfrm>
              <a:off x="6075" y="2456"/>
              <a:ext cx="6" cy="130"/>
            </a:xfrm>
            <a:prstGeom prst="rect">
              <a:avLst/>
            </a:prstGeom>
            <a:solidFill>
              <a:srgbClr val="AC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" name="Rectangle 85"/>
            <p:cNvSpPr>
              <a:spLocks noChangeArrowheads="1"/>
            </p:cNvSpPr>
            <p:nvPr/>
          </p:nvSpPr>
          <p:spPr bwMode="auto">
            <a:xfrm>
              <a:off x="6081" y="2456"/>
              <a:ext cx="6" cy="130"/>
            </a:xfrm>
            <a:prstGeom prst="rect">
              <a:avLst/>
            </a:prstGeom>
            <a:solidFill>
              <a:srgbClr val="98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" name="Rectangle 86"/>
            <p:cNvSpPr>
              <a:spLocks noChangeArrowheads="1"/>
            </p:cNvSpPr>
            <p:nvPr/>
          </p:nvSpPr>
          <p:spPr bwMode="auto">
            <a:xfrm>
              <a:off x="6087" y="2456"/>
              <a:ext cx="6" cy="130"/>
            </a:xfrm>
            <a:prstGeom prst="rect">
              <a:avLst/>
            </a:prstGeom>
            <a:solidFill>
              <a:srgbClr val="85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" name="Rectangle 87"/>
            <p:cNvSpPr>
              <a:spLocks noChangeArrowheads="1"/>
            </p:cNvSpPr>
            <p:nvPr/>
          </p:nvSpPr>
          <p:spPr bwMode="auto">
            <a:xfrm>
              <a:off x="6093" y="2456"/>
              <a:ext cx="6" cy="130"/>
            </a:xfrm>
            <a:prstGeom prst="rect">
              <a:avLst/>
            </a:prstGeom>
            <a:solidFill>
              <a:srgbClr val="73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" name="Rectangle 88"/>
            <p:cNvSpPr>
              <a:spLocks noChangeArrowheads="1"/>
            </p:cNvSpPr>
            <p:nvPr/>
          </p:nvSpPr>
          <p:spPr bwMode="auto">
            <a:xfrm>
              <a:off x="6099" y="2456"/>
              <a:ext cx="6" cy="130"/>
            </a:xfrm>
            <a:prstGeom prst="rect">
              <a:avLst/>
            </a:prstGeom>
            <a:solidFill>
              <a:srgbClr val="60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8" name="Freeform 89"/>
            <p:cNvSpPr>
              <a:spLocks/>
            </p:cNvSpPr>
            <p:nvPr/>
          </p:nvSpPr>
          <p:spPr bwMode="auto">
            <a:xfrm>
              <a:off x="5996" y="2464"/>
              <a:ext cx="104" cy="115"/>
            </a:xfrm>
            <a:custGeom>
              <a:avLst/>
              <a:gdLst>
                <a:gd name="T0" fmla="*/ 0 w 271"/>
                <a:gd name="T1" fmla="*/ 0 h 301"/>
                <a:gd name="T2" fmla="*/ 0 w 271"/>
                <a:gd name="T3" fmla="*/ 240 h 301"/>
                <a:gd name="T4" fmla="*/ 140 w 271"/>
                <a:gd name="T5" fmla="*/ 300 h 301"/>
                <a:gd name="T6" fmla="*/ 270 w 271"/>
                <a:gd name="T7" fmla="*/ 241 h 301"/>
                <a:gd name="T8" fmla="*/ 270 w 271"/>
                <a:gd name="T9" fmla="*/ 241 h 301"/>
                <a:gd name="T10" fmla="*/ 270 w 271"/>
                <a:gd name="T11" fmla="*/ 0 h 301"/>
                <a:gd name="T12" fmla="*/ 136 w 271"/>
                <a:gd name="T13" fmla="*/ 63 h 301"/>
                <a:gd name="T14" fmla="*/ 0 w 271"/>
                <a:gd name="T15" fmla="*/ 1 h 301"/>
                <a:gd name="T16" fmla="*/ 0 w 271"/>
                <a:gd name="T1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01">
                  <a:moveTo>
                    <a:pt x="0" y="0"/>
                  </a:moveTo>
                  <a:lnTo>
                    <a:pt x="0" y="240"/>
                  </a:lnTo>
                  <a:cubicBezTo>
                    <a:pt x="3" y="275"/>
                    <a:pt x="65" y="301"/>
                    <a:pt x="140" y="300"/>
                  </a:cubicBezTo>
                  <a:cubicBezTo>
                    <a:pt x="210" y="299"/>
                    <a:pt x="266" y="274"/>
                    <a:pt x="270" y="241"/>
                  </a:cubicBezTo>
                  <a:lnTo>
                    <a:pt x="270" y="241"/>
                  </a:lnTo>
                  <a:lnTo>
                    <a:pt x="270" y="0"/>
                  </a:lnTo>
                  <a:cubicBezTo>
                    <a:pt x="271" y="34"/>
                    <a:pt x="211" y="62"/>
                    <a:pt x="136" y="63"/>
                  </a:cubicBezTo>
                  <a:cubicBezTo>
                    <a:pt x="62" y="63"/>
                    <a:pt x="1" y="3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9" name="Freeform 90"/>
            <p:cNvSpPr>
              <a:spLocks/>
            </p:cNvSpPr>
            <p:nvPr/>
          </p:nvSpPr>
          <p:spPr bwMode="auto">
            <a:xfrm>
              <a:off x="5996" y="2440"/>
              <a:ext cx="103" cy="139"/>
            </a:xfrm>
            <a:custGeom>
              <a:avLst/>
              <a:gdLst>
                <a:gd name="T0" fmla="*/ 267 w 267"/>
                <a:gd name="T1" fmla="*/ 62 h 364"/>
                <a:gd name="T2" fmla="*/ 133 w 267"/>
                <a:gd name="T3" fmla="*/ 0 h 364"/>
                <a:gd name="T4" fmla="*/ 0 w 267"/>
                <a:gd name="T5" fmla="*/ 62 h 364"/>
                <a:gd name="T6" fmla="*/ 0 w 267"/>
                <a:gd name="T7" fmla="*/ 63 h 364"/>
                <a:gd name="T8" fmla="*/ 0 w 267"/>
                <a:gd name="T9" fmla="*/ 63 h 364"/>
                <a:gd name="T10" fmla="*/ 0 w 267"/>
                <a:gd name="T11" fmla="*/ 303 h 364"/>
                <a:gd name="T12" fmla="*/ 138 w 267"/>
                <a:gd name="T13" fmla="*/ 362 h 364"/>
                <a:gd name="T14" fmla="*/ 267 w 267"/>
                <a:gd name="T15" fmla="*/ 304 h 364"/>
                <a:gd name="T16" fmla="*/ 267 w 267"/>
                <a:gd name="T17" fmla="*/ 304 h 364"/>
                <a:gd name="T18" fmla="*/ 267 w 267"/>
                <a:gd name="T19" fmla="*/ 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364">
                  <a:moveTo>
                    <a:pt x="267" y="62"/>
                  </a:moveTo>
                  <a:cubicBezTo>
                    <a:pt x="267" y="28"/>
                    <a:pt x="207" y="0"/>
                    <a:pt x="133" y="0"/>
                  </a:cubicBezTo>
                  <a:cubicBezTo>
                    <a:pt x="60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lnTo>
                    <a:pt x="0" y="63"/>
                  </a:lnTo>
                  <a:lnTo>
                    <a:pt x="0" y="303"/>
                  </a:lnTo>
                  <a:cubicBezTo>
                    <a:pt x="2" y="337"/>
                    <a:pt x="64" y="364"/>
                    <a:pt x="138" y="362"/>
                  </a:cubicBezTo>
                  <a:cubicBezTo>
                    <a:pt x="208" y="361"/>
                    <a:pt x="264" y="336"/>
                    <a:pt x="267" y="304"/>
                  </a:cubicBezTo>
                  <a:lnTo>
                    <a:pt x="267" y="304"/>
                  </a:lnTo>
                  <a:lnTo>
                    <a:pt x="267" y="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10" name="圖片 20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6" y="3176974"/>
            <a:ext cx="838200" cy="600075"/>
          </a:xfrm>
          <a:prstGeom prst="rect">
            <a:avLst/>
          </a:prstGeom>
        </p:spPr>
      </p:pic>
      <p:cxnSp>
        <p:nvCxnSpPr>
          <p:cNvPr id="211" name="直線單箭頭接點 210"/>
          <p:cNvCxnSpPr>
            <a:stCxn id="18" idx="3"/>
          </p:cNvCxnSpPr>
          <p:nvPr/>
        </p:nvCxnSpPr>
        <p:spPr>
          <a:xfrm flipV="1">
            <a:off x="1838961" y="3535931"/>
            <a:ext cx="603138" cy="257467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2" name="文字方塊 211"/>
          <p:cNvSpPr txBox="1"/>
          <p:nvPr/>
        </p:nvSpPr>
        <p:spPr>
          <a:xfrm>
            <a:off x="2075919" y="3535931"/>
            <a:ext cx="15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Controller</a:t>
            </a:r>
            <a:endParaRPr lang="zh-TW" altLang="en-US" dirty="0"/>
          </a:p>
        </p:txBody>
      </p:sp>
      <p:cxnSp>
        <p:nvCxnSpPr>
          <p:cNvPr id="213" name="直線單箭頭接點 212"/>
          <p:cNvCxnSpPr/>
          <p:nvPr/>
        </p:nvCxnSpPr>
        <p:spPr>
          <a:xfrm flipV="1">
            <a:off x="2538156" y="2789474"/>
            <a:ext cx="639034" cy="665363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4" name="直線單箭頭接點 213"/>
          <p:cNvCxnSpPr/>
          <p:nvPr/>
        </p:nvCxnSpPr>
        <p:spPr>
          <a:xfrm>
            <a:off x="3556999" y="2774394"/>
            <a:ext cx="3170569" cy="0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" name="文字方塊 214"/>
          <p:cNvSpPr txBox="1"/>
          <p:nvPr/>
        </p:nvSpPr>
        <p:spPr>
          <a:xfrm>
            <a:off x="4341300" y="2397770"/>
            <a:ext cx="105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</a:t>
            </a:r>
            <a:r>
              <a:rPr lang="en-US" altLang="zh-TW" b="1" dirty="0" smtClean="0"/>
              <a:t>ecure VPN</a:t>
            </a:r>
            <a:endParaRPr lang="zh-TW" altLang="en-US" b="1" dirty="0"/>
          </a:p>
        </p:txBody>
      </p:sp>
      <p:sp>
        <p:nvSpPr>
          <p:cNvPr id="216" name="橢圓 215"/>
          <p:cNvSpPr/>
          <p:nvPr/>
        </p:nvSpPr>
        <p:spPr>
          <a:xfrm>
            <a:off x="1272154" y="4523107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cxnSp>
        <p:nvCxnSpPr>
          <p:cNvPr id="217" name="直線單箭頭接點 216"/>
          <p:cNvCxnSpPr>
            <a:stCxn id="19" idx="0"/>
          </p:cNvCxnSpPr>
          <p:nvPr/>
        </p:nvCxnSpPr>
        <p:spPr>
          <a:xfrm flipV="1">
            <a:off x="945070" y="3905263"/>
            <a:ext cx="634993" cy="673981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8" name="橢圓 217"/>
          <p:cNvSpPr/>
          <p:nvPr/>
        </p:nvSpPr>
        <p:spPr>
          <a:xfrm>
            <a:off x="3857589" y="2376565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cxnSp>
        <p:nvCxnSpPr>
          <p:cNvPr id="219" name="直線單箭頭接點 218"/>
          <p:cNvCxnSpPr/>
          <p:nvPr/>
        </p:nvCxnSpPr>
        <p:spPr>
          <a:xfrm flipH="1">
            <a:off x="3529485" y="2909827"/>
            <a:ext cx="3031695" cy="10115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0" name="橢圓 219"/>
          <p:cNvSpPr/>
          <p:nvPr/>
        </p:nvSpPr>
        <p:spPr>
          <a:xfrm>
            <a:off x="5936936" y="2987027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4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資訊安全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>
                <a:latin typeface="Arial" pitchFamily="34" charset="0"/>
                <a:ea typeface="標楷體" pitchFamily="65" charset="-120"/>
              </a:rPr>
              <a:t>聯盟成員</a:t>
            </a:r>
            <a:r>
              <a:rPr lang="zh-TW" altLang="zh-TW" sz="3600" b="1" dirty="0">
                <a:latin typeface="Arial" pitchFamily="34" charset="0"/>
                <a:ea typeface="標楷體" pitchFamily="65" charset="-120"/>
              </a:rPr>
              <a:t>帳號傳輸</a:t>
            </a:r>
            <a:r>
              <a:rPr lang="zh-TW" altLang="zh-TW" sz="3600" b="1" dirty="0" smtClean="0">
                <a:latin typeface="Arial" pitchFamily="34" charset="0"/>
                <a:ea typeface="標楷體" pitchFamily="65" charset="-120"/>
              </a:rPr>
              <a:t>過程</a:t>
            </a:r>
            <a:r>
              <a:rPr lang="en-US" altLang="zh-TW" sz="3600" b="1" dirty="0">
                <a:latin typeface="Arial" pitchFamily="34" charset="0"/>
                <a:ea typeface="標楷體" pitchFamily="65" charset="-120"/>
              </a:rPr>
              <a:t>	</a:t>
            </a:r>
            <a:endParaRPr lang="zh-TW" altLang="en-US" sz="3600" dirty="0" smtClean="0"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rot="20017763">
            <a:off x="8180130" y="2199435"/>
            <a:ext cx="868835" cy="2303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722611" y="2683836"/>
            <a:ext cx="1829300" cy="263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3677931" y="2220041"/>
            <a:ext cx="2102009" cy="0"/>
          </a:xfrm>
          <a:prstGeom prst="line">
            <a:avLst/>
          </a:prstGeom>
          <a:ln w="63500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308659" y="3429960"/>
            <a:ext cx="2293919" cy="0"/>
          </a:xfrm>
          <a:prstGeom prst="line">
            <a:avLst/>
          </a:prstGeom>
          <a:ln w="63500" cmpd="thinThick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759480" y="2981483"/>
            <a:ext cx="1792432" cy="0"/>
          </a:xfrm>
          <a:prstGeom prst="line">
            <a:avLst/>
          </a:prstGeom>
          <a:ln w="635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759479" y="2655237"/>
            <a:ext cx="1792432" cy="0"/>
          </a:xfrm>
          <a:prstGeom prst="line">
            <a:avLst/>
          </a:prstGeom>
          <a:ln w="63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雲朵形 12"/>
          <p:cNvSpPr/>
          <p:nvPr/>
        </p:nvSpPr>
        <p:spPr>
          <a:xfrm>
            <a:off x="370808" y="1556556"/>
            <a:ext cx="3429895" cy="264258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雲朵形 13"/>
          <p:cNvSpPr/>
          <p:nvPr/>
        </p:nvSpPr>
        <p:spPr>
          <a:xfrm>
            <a:off x="5470362" y="1520406"/>
            <a:ext cx="2843912" cy="281940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6345638" y="2556685"/>
            <a:ext cx="1588770" cy="186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27578" y="1915499"/>
            <a:ext cx="236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78575" y="1928606"/>
            <a:ext cx="189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聯盟成員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730" y="3152884"/>
            <a:ext cx="289689" cy="11869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7" y="4532192"/>
            <a:ext cx="516701" cy="1489587"/>
          </a:xfrm>
          <a:prstGeom prst="rect">
            <a:avLst/>
          </a:prstGeom>
        </p:spPr>
      </p:pic>
      <p:sp>
        <p:nvSpPr>
          <p:cNvPr id="20" name="Freeform 38"/>
          <p:cNvSpPr>
            <a:spLocks/>
          </p:cNvSpPr>
          <p:nvPr/>
        </p:nvSpPr>
        <p:spPr bwMode="auto">
          <a:xfrm rot="19832101">
            <a:off x="876176" y="4326692"/>
            <a:ext cx="75629" cy="411001"/>
          </a:xfrm>
          <a:custGeom>
            <a:avLst/>
            <a:gdLst>
              <a:gd name="T0" fmla="*/ 58 w 59"/>
              <a:gd name="T1" fmla="*/ 0 h 192"/>
              <a:gd name="T2" fmla="*/ 48 w 59"/>
              <a:gd name="T3" fmla="*/ 0 h 192"/>
              <a:gd name="T4" fmla="*/ 39 w 59"/>
              <a:gd name="T5" fmla="*/ 4 h 192"/>
              <a:gd name="T6" fmla="*/ 19 w 59"/>
              <a:gd name="T7" fmla="*/ 26 h 192"/>
              <a:gd name="T8" fmla="*/ 5 w 59"/>
              <a:gd name="T9" fmla="*/ 58 h 192"/>
              <a:gd name="T10" fmla="*/ 0 w 59"/>
              <a:gd name="T11" fmla="*/ 93 h 192"/>
              <a:gd name="T12" fmla="*/ 5 w 59"/>
              <a:gd name="T13" fmla="*/ 133 h 192"/>
              <a:gd name="T14" fmla="*/ 14 w 59"/>
              <a:gd name="T15" fmla="*/ 164 h 192"/>
              <a:gd name="T16" fmla="*/ 29 w 59"/>
              <a:gd name="T17" fmla="*/ 182 h 192"/>
              <a:gd name="T18" fmla="*/ 48 w 59"/>
              <a:gd name="T19" fmla="*/ 191 h 192"/>
              <a:gd name="T20" fmla="*/ 48 w 59"/>
              <a:gd name="T21" fmla="*/ 191 h 192"/>
              <a:gd name="T22" fmla="*/ 34 w 59"/>
              <a:gd name="T23" fmla="*/ 178 h 192"/>
              <a:gd name="T24" fmla="*/ 19 w 59"/>
              <a:gd name="T25" fmla="*/ 155 h 192"/>
              <a:gd name="T26" fmla="*/ 9 w 59"/>
              <a:gd name="T27" fmla="*/ 129 h 192"/>
              <a:gd name="T28" fmla="*/ 5 w 59"/>
              <a:gd name="T29" fmla="*/ 93 h 192"/>
              <a:gd name="T30" fmla="*/ 9 w 59"/>
              <a:gd name="T31" fmla="*/ 58 h 192"/>
              <a:gd name="T32" fmla="*/ 24 w 59"/>
              <a:gd name="T33" fmla="*/ 31 h 192"/>
              <a:gd name="T34" fmla="*/ 39 w 59"/>
              <a:gd name="T35" fmla="*/ 9 h 192"/>
              <a:gd name="T36" fmla="*/ 58 w 59"/>
              <a:gd name="T37" fmla="*/ 0 h 192"/>
              <a:gd name="T38" fmla="*/ 58 w 59"/>
              <a:gd name="T39" fmla="*/ 0 h 19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9"/>
              <a:gd name="T61" fmla="*/ 0 h 192"/>
              <a:gd name="T62" fmla="*/ 59 w 59"/>
              <a:gd name="T63" fmla="*/ 192 h 19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9" h="192">
                <a:moveTo>
                  <a:pt x="58" y="0"/>
                </a:moveTo>
                <a:lnTo>
                  <a:pt x="48" y="0"/>
                </a:lnTo>
                <a:lnTo>
                  <a:pt x="39" y="4"/>
                </a:lnTo>
                <a:lnTo>
                  <a:pt x="19" y="26"/>
                </a:lnTo>
                <a:lnTo>
                  <a:pt x="5" y="58"/>
                </a:lnTo>
                <a:lnTo>
                  <a:pt x="0" y="93"/>
                </a:lnTo>
                <a:lnTo>
                  <a:pt x="5" y="133"/>
                </a:lnTo>
                <a:lnTo>
                  <a:pt x="14" y="164"/>
                </a:lnTo>
                <a:lnTo>
                  <a:pt x="29" y="182"/>
                </a:lnTo>
                <a:lnTo>
                  <a:pt x="48" y="191"/>
                </a:lnTo>
                <a:lnTo>
                  <a:pt x="34" y="178"/>
                </a:lnTo>
                <a:lnTo>
                  <a:pt x="19" y="155"/>
                </a:lnTo>
                <a:lnTo>
                  <a:pt x="9" y="129"/>
                </a:lnTo>
                <a:lnTo>
                  <a:pt x="5" y="93"/>
                </a:lnTo>
                <a:lnTo>
                  <a:pt x="9" y="58"/>
                </a:lnTo>
                <a:lnTo>
                  <a:pt x="24" y="31"/>
                </a:lnTo>
                <a:lnTo>
                  <a:pt x="39" y="9"/>
                </a:lnTo>
                <a:lnTo>
                  <a:pt x="58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 rot="19832101">
            <a:off x="955856" y="4268538"/>
            <a:ext cx="65375" cy="351063"/>
          </a:xfrm>
          <a:custGeom>
            <a:avLst/>
            <a:gdLst>
              <a:gd name="T0" fmla="*/ 50 w 51"/>
              <a:gd name="T1" fmla="*/ 0 h 164"/>
              <a:gd name="T2" fmla="*/ 35 w 51"/>
              <a:gd name="T3" fmla="*/ 4 h 164"/>
              <a:gd name="T4" fmla="*/ 20 w 51"/>
              <a:gd name="T5" fmla="*/ 22 h 164"/>
              <a:gd name="T6" fmla="*/ 5 w 51"/>
              <a:gd name="T7" fmla="*/ 48 h 164"/>
              <a:gd name="T8" fmla="*/ 0 w 51"/>
              <a:gd name="T9" fmla="*/ 79 h 164"/>
              <a:gd name="T10" fmla="*/ 5 w 51"/>
              <a:gd name="T11" fmla="*/ 110 h 164"/>
              <a:gd name="T12" fmla="*/ 10 w 51"/>
              <a:gd name="T13" fmla="*/ 137 h 164"/>
              <a:gd name="T14" fmla="*/ 25 w 51"/>
              <a:gd name="T15" fmla="*/ 154 h 164"/>
              <a:gd name="T16" fmla="*/ 40 w 51"/>
              <a:gd name="T17" fmla="*/ 163 h 164"/>
              <a:gd name="T18" fmla="*/ 40 w 51"/>
              <a:gd name="T19" fmla="*/ 163 h 164"/>
              <a:gd name="T20" fmla="*/ 25 w 51"/>
              <a:gd name="T21" fmla="*/ 150 h 164"/>
              <a:gd name="T22" fmla="*/ 15 w 51"/>
              <a:gd name="T23" fmla="*/ 132 h 164"/>
              <a:gd name="T24" fmla="*/ 10 w 51"/>
              <a:gd name="T25" fmla="*/ 110 h 164"/>
              <a:gd name="T26" fmla="*/ 5 w 51"/>
              <a:gd name="T27" fmla="*/ 79 h 164"/>
              <a:gd name="T28" fmla="*/ 10 w 51"/>
              <a:gd name="T29" fmla="*/ 53 h 164"/>
              <a:gd name="T30" fmla="*/ 20 w 51"/>
              <a:gd name="T31" fmla="*/ 26 h 164"/>
              <a:gd name="T32" fmla="*/ 35 w 51"/>
              <a:gd name="T33" fmla="*/ 9 h 164"/>
              <a:gd name="T34" fmla="*/ 50 w 51"/>
              <a:gd name="T35" fmla="*/ 0 h 164"/>
              <a:gd name="T36" fmla="*/ 50 w 51"/>
              <a:gd name="T37" fmla="*/ 0 h 1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"/>
              <a:gd name="T58" fmla="*/ 0 h 164"/>
              <a:gd name="T59" fmla="*/ 51 w 51"/>
              <a:gd name="T60" fmla="*/ 164 h 1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" h="164">
                <a:moveTo>
                  <a:pt x="50" y="0"/>
                </a:moveTo>
                <a:lnTo>
                  <a:pt x="35" y="4"/>
                </a:lnTo>
                <a:lnTo>
                  <a:pt x="20" y="22"/>
                </a:lnTo>
                <a:lnTo>
                  <a:pt x="5" y="48"/>
                </a:lnTo>
                <a:lnTo>
                  <a:pt x="0" y="79"/>
                </a:lnTo>
                <a:lnTo>
                  <a:pt x="5" y="110"/>
                </a:lnTo>
                <a:lnTo>
                  <a:pt x="10" y="137"/>
                </a:lnTo>
                <a:lnTo>
                  <a:pt x="25" y="154"/>
                </a:lnTo>
                <a:lnTo>
                  <a:pt x="40" y="163"/>
                </a:lnTo>
                <a:lnTo>
                  <a:pt x="25" y="150"/>
                </a:lnTo>
                <a:lnTo>
                  <a:pt x="15" y="132"/>
                </a:lnTo>
                <a:lnTo>
                  <a:pt x="10" y="110"/>
                </a:lnTo>
                <a:lnTo>
                  <a:pt x="5" y="79"/>
                </a:lnTo>
                <a:lnTo>
                  <a:pt x="10" y="53"/>
                </a:lnTo>
                <a:lnTo>
                  <a:pt x="20" y="26"/>
                </a:lnTo>
                <a:lnTo>
                  <a:pt x="35" y="9"/>
                </a:lnTo>
                <a:lnTo>
                  <a:pt x="5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 rot="19832101">
            <a:off x="1050489" y="4198524"/>
            <a:ext cx="53837" cy="282563"/>
          </a:xfrm>
          <a:custGeom>
            <a:avLst/>
            <a:gdLst>
              <a:gd name="T0" fmla="*/ 41 w 42"/>
              <a:gd name="T1" fmla="*/ 0 h 132"/>
              <a:gd name="T2" fmla="*/ 26 w 42"/>
              <a:gd name="T3" fmla="*/ 4 h 132"/>
              <a:gd name="T4" fmla="*/ 16 w 42"/>
              <a:gd name="T5" fmla="*/ 22 h 132"/>
              <a:gd name="T6" fmla="*/ 6 w 42"/>
              <a:gd name="T7" fmla="*/ 39 h 132"/>
              <a:gd name="T8" fmla="*/ 0 w 42"/>
              <a:gd name="T9" fmla="*/ 65 h 132"/>
              <a:gd name="T10" fmla="*/ 6 w 42"/>
              <a:gd name="T11" fmla="*/ 92 h 132"/>
              <a:gd name="T12" fmla="*/ 11 w 42"/>
              <a:gd name="T13" fmla="*/ 114 h 132"/>
              <a:gd name="T14" fmla="*/ 21 w 42"/>
              <a:gd name="T15" fmla="*/ 127 h 132"/>
              <a:gd name="T16" fmla="*/ 36 w 42"/>
              <a:gd name="T17" fmla="*/ 131 h 132"/>
              <a:gd name="T18" fmla="*/ 36 w 42"/>
              <a:gd name="T19" fmla="*/ 131 h 132"/>
              <a:gd name="T20" fmla="*/ 21 w 42"/>
              <a:gd name="T21" fmla="*/ 122 h 132"/>
              <a:gd name="T22" fmla="*/ 16 w 42"/>
              <a:gd name="T23" fmla="*/ 109 h 132"/>
              <a:gd name="T24" fmla="*/ 6 w 42"/>
              <a:gd name="T25" fmla="*/ 87 h 132"/>
              <a:gd name="T26" fmla="*/ 6 w 42"/>
              <a:gd name="T27" fmla="*/ 65 h 132"/>
              <a:gd name="T28" fmla="*/ 11 w 42"/>
              <a:gd name="T29" fmla="*/ 39 h 132"/>
              <a:gd name="T30" fmla="*/ 16 w 42"/>
              <a:gd name="T31" fmla="*/ 22 h 132"/>
              <a:gd name="T32" fmla="*/ 26 w 42"/>
              <a:gd name="T33" fmla="*/ 9 h 132"/>
              <a:gd name="T34" fmla="*/ 41 w 42"/>
              <a:gd name="T35" fmla="*/ 0 h 132"/>
              <a:gd name="T36" fmla="*/ 41 w 42"/>
              <a:gd name="T37" fmla="*/ 0 h 1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132"/>
              <a:gd name="T59" fmla="*/ 42 w 42"/>
              <a:gd name="T60" fmla="*/ 132 h 1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132">
                <a:moveTo>
                  <a:pt x="41" y="0"/>
                </a:moveTo>
                <a:lnTo>
                  <a:pt x="26" y="4"/>
                </a:lnTo>
                <a:lnTo>
                  <a:pt x="16" y="22"/>
                </a:lnTo>
                <a:lnTo>
                  <a:pt x="6" y="39"/>
                </a:lnTo>
                <a:lnTo>
                  <a:pt x="0" y="65"/>
                </a:lnTo>
                <a:lnTo>
                  <a:pt x="6" y="92"/>
                </a:lnTo>
                <a:lnTo>
                  <a:pt x="11" y="114"/>
                </a:lnTo>
                <a:lnTo>
                  <a:pt x="21" y="127"/>
                </a:lnTo>
                <a:lnTo>
                  <a:pt x="36" y="131"/>
                </a:lnTo>
                <a:lnTo>
                  <a:pt x="21" y="122"/>
                </a:lnTo>
                <a:lnTo>
                  <a:pt x="16" y="109"/>
                </a:lnTo>
                <a:lnTo>
                  <a:pt x="6" y="87"/>
                </a:lnTo>
                <a:lnTo>
                  <a:pt x="6" y="65"/>
                </a:lnTo>
                <a:lnTo>
                  <a:pt x="11" y="39"/>
                </a:lnTo>
                <a:lnTo>
                  <a:pt x="16" y="22"/>
                </a:lnTo>
                <a:lnTo>
                  <a:pt x="26" y="9"/>
                </a:lnTo>
                <a:lnTo>
                  <a:pt x="41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 rot="19832101">
            <a:off x="1142680" y="4177342"/>
            <a:ext cx="41019" cy="139141"/>
          </a:xfrm>
          <a:custGeom>
            <a:avLst/>
            <a:gdLst>
              <a:gd name="T0" fmla="*/ 31 w 32"/>
              <a:gd name="T1" fmla="*/ 0 h 65"/>
              <a:gd name="T2" fmla="*/ 21 w 32"/>
              <a:gd name="T3" fmla="*/ 4 h 65"/>
              <a:gd name="T4" fmla="*/ 10 w 32"/>
              <a:gd name="T5" fmla="*/ 8 h 65"/>
              <a:gd name="T6" fmla="*/ 0 w 32"/>
              <a:gd name="T7" fmla="*/ 30 h 65"/>
              <a:gd name="T8" fmla="*/ 5 w 32"/>
              <a:gd name="T9" fmla="*/ 43 h 65"/>
              <a:gd name="T10" fmla="*/ 10 w 32"/>
              <a:gd name="T11" fmla="*/ 55 h 65"/>
              <a:gd name="T12" fmla="*/ 15 w 32"/>
              <a:gd name="T13" fmla="*/ 60 h 65"/>
              <a:gd name="T14" fmla="*/ 26 w 32"/>
              <a:gd name="T15" fmla="*/ 64 h 65"/>
              <a:gd name="T16" fmla="*/ 26 w 32"/>
              <a:gd name="T17" fmla="*/ 64 h 65"/>
              <a:gd name="T18" fmla="*/ 10 w 32"/>
              <a:gd name="T19" fmla="*/ 51 h 65"/>
              <a:gd name="T20" fmla="*/ 5 w 32"/>
              <a:gd name="T21" fmla="*/ 30 h 65"/>
              <a:gd name="T22" fmla="*/ 10 w 32"/>
              <a:gd name="T23" fmla="*/ 8 h 65"/>
              <a:gd name="T24" fmla="*/ 21 w 32"/>
              <a:gd name="T25" fmla="*/ 4 h 65"/>
              <a:gd name="T26" fmla="*/ 31 w 32"/>
              <a:gd name="T27" fmla="*/ 0 h 65"/>
              <a:gd name="T28" fmla="*/ 31 w 32"/>
              <a:gd name="T29" fmla="*/ 0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65"/>
              <a:gd name="T47" fmla="*/ 32 w 32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65">
                <a:moveTo>
                  <a:pt x="31" y="0"/>
                </a:moveTo>
                <a:lnTo>
                  <a:pt x="21" y="4"/>
                </a:lnTo>
                <a:lnTo>
                  <a:pt x="10" y="8"/>
                </a:lnTo>
                <a:lnTo>
                  <a:pt x="0" y="30"/>
                </a:lnTo>
                <a:lnTo>
                  <a:pt x="5" y="43"/>
                </a:lnTo>
                <a:lnTo>
                  <a:pt x="10" y="55"/>
                </a:lnTo>
                <a:lnTo>
                  <a:pt x="15" y="60"/>
                </a:lnTo>
                <a:lnTo>
                  <a:pt x="26" y="64"/>
                </a:lnTo>
                <a:lnTo>
                  <a:pt x="10" y="51"/>
                </a:lnTo>
                <a:lnTo>
                  <a:pt x="5" y="30"/>
                </a:lnTo>
                <a:lnTo>
                  <a:pt x="10" y="8"/>
                </a:lnTo>
                <a:lnTo>
                  <a:pt x="21" y="4"/>
                </a:lnTo>
                <a:lnTo>
                  <a:pt x="31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2675898" y="2295540"/>
            <a:ext cx="887016" cy="941387"/>
            <a:chOff x="5620" y="2149"/>
            <a:chExt cx="745" cy="593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0" y="2149"/>
              <a:ext cx="74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956" y="2446"/>
              <a:ext cx="223" cy="138"/>
            </a:xfrm>
            <a:custGeom>
              <a:avLst/>
              <a:gdLst>
                <a:gd name="T0" fmla="*/ 169 w 579"/>
                <a:gd name="T1" fmla="*/ 355 h 359"/>
                <a:gd name="T2" fmla="*/ 519 w 579"/>
                <a:gd name="T3" fmla="*/ 239 h 359"/>
                <a:gd name="T4" fmla="*/ 499 w 579"/>
                <a:gd name="T5" fmla="*/ 31 h 359"/>
                <a:gd name="T6" fmla="*/ 431 w 579"/>
                <a:gd name="T7" fmla="*/ 0 h 359"/>
                <a:gd name="T8" fmla="*/ 431 w 579"/>
                <a:gd name="T9" fmla="*/ 0 h 359"/>
                <a:gd name="T10" fmla="*/ 0 w 579"/>
                <a:gd name="T11" fmla="*/ 355 h 359"/>
                <a:gd name="T12" fmla="*/ 169 w 579"/>
                <a:gd name="T13" fmla="*/ 35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9">
                  <a:moveTo>
                    <a:pt x="169" y="355"/>
                  </a:moveTo>
                  <a:cubicBezTo>
                    <a:pt x="298" y="359"/>
                    <a:pt x="424" y="317"/>
                    <a:pt x="519" y="239"/>
                  </a:cubicBezTo>
                  <a:cubicBezTo>
                    <a:pt x="579" y="177"/>
                    <a:pt x="571" y="84"/>
                    <a:pt x="499" y="31"/>
                  </a:cubicBezTo>
                  <a:cubicBezTo>
                    <a:pt x="480" y="16"/>
                    <a:pt x="457" y="6"/>
                    <a:pt x="431" y="0"/>
                  </a:cubicBezTo>
                  <a:lnTo>
                    <a:pt x="431" y="0"/>
                  </a:lnTo>
                  <a:lnTo>
                    <a:pt x="0" y="355"/>
                  </a:lnTo>
                  <a:lnTo>
                    <a:pt x="169" y="35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5835" y="2155"/>
              <a:ext cx="32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835" y="2161"/>
              <a:ext cx="320" cy="6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835" y="2167"/>
              <a:ext cx="320" cy="7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5835" y="2174"/>
              <a:ext cx="320" cy="6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5835" y="2180"/>
              <a:ext cx="320" cy="6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5835" y="2186"/>
              <a:ext cx="320" cy="6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5835" y="2192"/>
              <a:ext cx="320" cy="6"/>
            </a:xfrm>
            <a:prstGeom prst="rect">
              <a:avLst/>
            </a:prstGeom>
            <a:solidFill>
              <a:srgbClr val="E8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5835" y="2198"/>
              <a:ext cx="320" cy="6"/>
            </a:xfrm>
            <a:prstGeom prst="rect">
              <a:avLst/>
            </a:prstGeom>
            <a:solidFill>
              <a:srgbClr val="E9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5835" y="2204"/>
              <a:ext cx="320" cy="6"/>
            </a:xfrm>
            <a:prstGeom prst="rect">
              <a:avLst/>
            </a:prstGeom>
            <a:solidFill>
              <a:srgbClr val="E9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5835" y="2210"/>
              <a:ext cx="320" cy="7"/>
            </a:xfrm>
            <a:prstGeom prst="rect">
              <a:avLst/>
            </a:prstGeom>
            <a:solidFill>
              <a:srgbClr val="EAE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5835" y="2217"/>
              <a:ext cx="320" cy="6"/>
            </a:xfrm>
            <a:prstGeom prst="rect">
              <a:avLst/>
            </a:prstGeom>
            <a:solidFill>
              <a:srgbClr val="E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5835" y="2223"/>
              <a:ext cx="320" cy="6"/>
            </a:xfrm>
            <a:prstGeom prst="rect">
              <a:avLst/>
            </a:prstGeom>
            <a:solidFill>
              <a:srgbClr val="EC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5835" y="2229"/>
              <a:ext cx="320" cy="6"/>
            </a:xfrm>
            <a:prstGeom prst="rect">
              <a:avLst/>
            </a:pr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5835" y="2235"/>
              <a:ext cx="320" cy="6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5835" y="2241"/>
              <a:ext cx="320" cy="6"/>
            </a:xfrm>
            <a:prstGeom prst="rect">
              <a:avLst/>
            </a:prstGeom>
            <a:solidFill>
              <a:srgbClr val="EFE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5835" y="2247"/>
              <a:ext cx="320" cy="7"/>
            </a:xfrm>
            <a:prstGeom prst="rect">
              <a:avLst/>
            </a:prstGeom>
            <a:solidFill>
              <a:srgbClr val="F1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5835" y="2254"/>
              <a:ext cx="320" cy="6"/>
            </a:xfrm>
            <a:prstGeom prst="rect">
              <a:avLst/>
            </a:pr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5835" y="2260"/>
              <a:ext cx="320" cy="6"/>
            </a:xfrm>
            <a:prstGeom prst="rect">
              <a:avLst/>
            </a:prstGeom>
            <a:solidFill>
              <a:srgbClr val="F3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5835" y="2266"/>
              <a:ext cx="320" cy="6"/>
            </a:xfrm>
            <a:prstGeom prst="rect">
              <a:avLst/>
            </a:prstGeom>
            <a:solidFill>
              <a:srgbClr val="F4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5835" y="2272"/>
              <a:ext cx="320" cy="6"/>
            </a:xfrm>
            <a:prstGeom prst="rect">
              <a:avLst/>
            </a:pr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5835" y="2278"/>
              <a:ext cx="320" cy="6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5835" y="2284"/>
              <a:ext cx="320" cy="6"/>
            </a:xfrm>
            <a:prstGeom prst="rect">
              <a:avLst/>
            </a:prstGeom>
            <a:solidFill>
              <a:srgbClr val="F7F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5835" y="2290"/>
              <a:ext cx="320" cy="7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5835" y="2297"/>
              <a:ext cx="320" cy="6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5835" y="2303"/>
              <a:ext cx="320" cy="6"/>
            </a:xfrm>
            <a:prstGeom prst="rect">
              <a:avLst/>
            </a:prstGeom>
            <a:solidFill>
              <a:srgbClr val="FA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5835" y="2309"/>
              <a:ext cx="320" cy="6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5835" y="2315"/>
              <a:ext cx="320" cy="6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5835" y="2321"/>
              <a:ext cx="320" cy="6"/>
            </a:xfrm>
            <a:prstGeom prst="rect">
              <a:avLst/>
            </a:prstGeom>
            <a:solidFill>
              <a:srgbClr val="FD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5835" y="2327"/>
              <a:ext cx="320" cy="6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842" y="2162"/>
              <a:ext cx="301" cy="165"/>
            </a:xfrm>
            <a:custGeom>
              <a:avLst/>
              <a:gdLst>
                <a:gd name="T0" fmla="*/ 299 w 786"/>
                <a:gd name="T1" fmla="*/ 427 h 427"/>
                <a:gd name="T2" fmla="*/ 786 w 786"/>
                <a:gd name="T3" fmla="*/ 162 h 427"/>
                <a:gd name="T4" fmla="*/ 484 w 786"/>
                <a:gd name="T5" fmla="*/ 0 h 427"/>
                <a:gd name="T6" fmla="*/ 0 w 786"/>
                <a:gd name="T7" fmla="*/ 264 h 427"/>
                <a:gd name="T8" fmla="*/ 299 w 786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427">
                  <a:moveTo>
                    <a:pt x="299" y="427"/>
                  </a:moveTo>
                  <a:lnTo>
                    <a:pt x="786" y="162"/>
                  </a:lnTo>
                  <a:lnTo>
                    <a:pt x="484" y="0"/>
                  </a:lnTo>
                  <a:lnTo>
                    <a:pt x="0" y="264"/>
                  </a:lnTo>
                  <a:cubicBezTo>
                    <a:pt x="77" y="348"/>
                    <a:pt x="182" y="406"/>
                    <a:pt x="299" y="427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59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842" y="2264"/>
              <a:ext cx="114" cy="318"/>
            </a:xfrm>
            <a:custGeom>
              <a:avLst/>
              <a:gdLst>
                <a:gd name="T0" fmla="*/ 298 w 298"/>
                <a:gd name="T1" fmla="*/ 164 h 829"/>
                <a:gd name="T2" fmla="*/ 0 w 298"/>
                <a:gd name="T3" fmla="*/ 0 h 829"/>
                <a:gd name="T4" fmla="*/ 0 w 298"/>
                <a:gd name="T5" fmla="*/ 0 h 829"/>
                <a:gd name="T6" fmla="*/ 0 w 298"/>
                <a:gd name="T7" fmla="*/ 678 h 829"/>
                <a:gd name="T8" fmla="*/ 298 w 298"/>
                <a:gd name="T9" fmla="*/ 829 h 829"/>
                <a:gd name="T10" fmla="*/ 298 w 298"/>
                <a:gd name="T11" fmla="*/ 829 h 829"/>
                <a:gd name="T12" fmla="*/ 298 w 298"/>
                <a:gd name="T13" fmla="*/ 16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829">
                  <a:moveTo>
                    <a:pt x="298" y="164"/>
                  </a:moveTo>
                  <a:cubicBezTo>
                    <a:pt x="181" y="143"/>
                    <a:pt x="76" y="85"/>
                    <a:pt x="0" y="0"/>
                  </a:cubicBezTo>
                  <a:lnTo>
                    <a:pt x="0" y="0"/>
                  </a:lnTo>
                  <a:lnTo>
                    <a:pt x="0" y="678"/>
                  </a:lnTo>
                  <a:cubicBezTo>
                    <a:pt x="77" y="758"/>
                    <a:pt x="183" y="812"/>
                    <a:pt x="298" y="829"/>
                  </a:cubicBezTo>
                  <a:lnTo>
                    <a:pt x="298" y="829"/>
                  </a:lnTo>
                  <a:lnTo>
                    <a:pt x="298" y="16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62" name="Picture 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956" y="2225"/>
              <a:ext cx="187" cy="357"/>
            </a:xfrm>
            <a:custGeom>
              <a:avLst/>
              <a:gdLst>
                <a:gd name="T0" fmla="*/ 0 w 187"/>
                <a:gd name="T1" fmla="*/ 102 h 357"/>
                <a:gd name="T2" fmla="*/ 0 w 187"/>
                <a:gd name="T3" fmla="*/ 357 h 357"/>
                <a:gd name="T4" fmla="*/ 187 w 187"/>
                <a:gd name="T5" fmla="*/ 256 h 357"/>
                <a:gd name="T6" fmla="*/ 187 w 187"/>
                <a:gd name="T7" fmla="*/ 0 h 357"/>
                <a:gd name="T8" fmla="*/ 0 w 187"/>
                <a:gd name="T9" fmla="*/ 10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57">
                  <a:moveTo>
                    <a:pt x="0" y="102"/>
                  </a:moveTo>
                  <a:lnTo>
                    <a:pt x="0" y="357"/>
                  </a:lnTo>
                  <a:lnTo>
                    <a:pt x="187" y="256"/>
                  </a:lnTo>
                  <a:lnTo>
                    <a:pt x="187" y="0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42" y="2162"/>
              <a:ext cx="301" cy="420"/>
            </a:xfrm>
            <a:custGeom>
              <a:avLst/>
              <a:gdLst>
                <a:gd name="T0" fmla="*/ 786 w 786"/>
                <a:gd name="T1" fmla="*/ 162 h 1092"/>
                <a:gd name="T2" fmla="*/ 484 w 786"/>
                <a:gd name="T3" fmla="*/ 0 h 1092"/>
                <a:gd name="T4" fmla="*/ 0 w 786"/>
                <a:gd name="T5" fmla="*/ 264 h 1092"/>
                <a:gd name="T6" fmla="*/ 1 w 786"/>
                <a:gd name="T7" fmla="*/ 941 h 1092"/>
                <a:gd name="T8" fmla="*/ 299 w 786"/>
                <a:gd name="T9" fmla="*/ 1092 h 1092"/>
                <a:gd name="T10" fmla="*/ 299 w 786"/>
                <a:gd name="T11" fmla="*/ 1092 h 1092"/>
                <a:gd name="T12" fmla="*/ 786 w 786"/>
                <a:gd name="T13" fmla="*/ 828 h 1092"/>
                <a:gd name="T14" fmla="*/ 786 w 786"/>
                <a:gd name="T15" fmla="*/ 16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6" h="1092">
                  <a:moveTo>
                    <a:pt x="786" y="162"/>
                  </a:moveTo>
                  <a:lnTo>
                    <a:pt x="484" y="0"/>
                  </a:lnTo>
                  <a:lnTo>
                    <a:pt x="0" y="264"/>
                  </a:lnTo>
                  <a:lnTo>
                    <a:pt x="1" y="941"/>
                  </a:lnTo>
                  <a:cubicBezTo>
                    <a:pt x="78" y="1021"/>
                    <a:pt x="184" y="1075"/>
                    <a:pt x="299" y="1092"/>
                  </a:cubicBezTo>
                  <a:lnTo>
                    <a:pt x="299" y="1092"/>
                  </a:lnTo>
                  <a:lnTo>
                    <a:pt x="786" y="828"/>
                  </a:lnTo>
                  <a:lnTo>
                    <a:pt x="786" y="16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66" name="Picture 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884" y="2420"/>
              <a:ext cx="21" cy="26"/>
            </a:xfrm>
            <a:custGeom>
              <a:avLst/>
              <a:gdLst>
                <a:gd name="T0" fmla="*/ 19 w 21"/>
                <a:gd name="T1" fmla="*/ 10 h 26"/>
                <a:gd name="T2" fmla="*/ 6 w 21"/>
                <a:gd name="T3" fmla="*/ 2 h 26"/>
                <a:gd name="T4" fmla="*/ 2 w 21"/>
                <a:gd name="T5" fmla="*/ 16 h 26"/>
                <a:gd name="T6" fmla="*/ 14 w 21"/>
                <a:gd name="T7" fmla="*/ 24 h 26"/>
                <a:gd name="T8" fmla="*/ 19 w 21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9" y="10"/>
                  </a:moveTo>
                  <a:cubicBezTo>
                    <a:pt x="16" y="4"/>
                    <a:pt x="11" y="0"/>
                    <a:pt x="6" y="2"/>
                  </a:cubicBezTo>
                  <a:cubicBezTo>
                    <a:pt x="2" y="3"/>
                    <a:pt x="0" y="10"/>
                    <a:pt x="2" y="16"/>
                  </a:cubicBezTo>
                  <a:cubicBezTo>
                    <a:pt x="4" y="22"/>
                    <a:pt x="10" y="26"/>
                    <a:pt x="14" y="24"/>
                  </a:cubicBezTo>
                  <a:cubicBezTo>
                    <a:pt x="19" y="23"/>
                    <a:pt x="21" y="16"/>
                    <a:pt x="19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46"/>
            <p:cNvSpPr>
              <a:spLocks noEditPoints="1"/>
            </p:cNvSpPr>
            <p:nvPr/>
          </p:nvSpPr>
          <p:spPr bwMode="auto">
            <a:xfrm>
              <a:off x="5860" y="2474"/>
              <a:ext cx="78" cy="71"/>
            </a:xfrm>
            <a:custGeom>
              <a:avLst/>
              <a:gdLst>
                <a:gd name="T0" fmla="*/ 0 w 201"/>
                <a:gd name="T1" fmla="*/ 0 h 185"/>
                <a:gd name="T2" fmla="*/ 201 w 201"/>
                <a:gd name="T3" fmla="*/ 104 h 185"/>
                <a:gd name="T4" fmla="*/ 0 w 201"/>
                <a:gd name="T5" fmla="*/ 41 h 185"/>
                <a:gd name="T6" fmla="*/ 201 w 201"/>
                <a:gd name="T7" fmla="*/ 144 h 185"/>
                <a:gd name="T8" fmla="*/ 0 w 201"/>
                <a:gd name="T9" fmla="*/ 81 h 185"/>
                <a:gd name="T10" fmla="*/ 201 w 201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85">
                  <a:moveTo>
                    <a:pt x="0" y="0"/>
                  </a:moveTo>
                  <a:cubicBezTo>
                    <a:pt x="60" y="50"/>
                    <a:pt x="129" y="85"/>
                    <a:pt x="201" y="104"/>
                  </a:cubicBezTo>
                  <a:moveTo>
                    <a:pt x="0" y="41"/>
                  </a:moveTo>
                  <a:cubicBezTo>
                    <a:pt x="60" y="90"/>
                    <a:pt x="129" y="126"/>
                    <a:pt x="201" y="144"/>
                  </a:cubicBezTo>
                  <a:moveTo>
                    <a:pt x="0" y="81"/>
                  </a:moveTo>
                  <a:cubicBezTo>
                    <a:pt x="60" y="131"/>
                    <a:pt x="129" y="166"/>
                    <a:pt x="201" y="1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8 w 218"/>
                <a:gd name="T1" fmla="*/ 18 h 121"/>
                <a:gd name="T2" fmla="*/ 209 w 218"/>
                <a:gd name="T3" fmla="*/ 121 h 121"/>
                <a:gd name="T4" fmla="*/ 217 w 218"/>
                <a:gd name="T5" fmla="*/ 110 h 121"/>
                <a:gd name="T6" fmla="*/ 209 w 218"/>
                <a:gd name="T7" fmla="*/ 103 h 121"/>
                <a:gd name="T8" fmla="*/ 12 w 218"/>
                <a:gd name="T9" fmla="*/ 2 h 121"/>
                <a:gd name="T10" fmla="*/ 2 w 218"/>
                <a:gd name="T11" fmla="*/ 2 h 121"/>
                <a:gd name="T12" fmla="*/ 1 w 218"/>
                <a:gd name="T13" fmla="*/ 7 h 121"/>
                <a:gd name="T14" fmla="*/ 8 w 218"/>
                <a:gd name="T15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1">
                  <a:moveTo>
                    <a:pt x="8" y="18"/>
                  </a:moveTo>
                  <a:cubicBezTo>
                    <a:pt x="66" y="66"/>
                    <a:pt x="135" y="102"/>
                    <a:pt x="209" y="121"/>
                  </a:cubicBezTo>
                  <a:cubicBezTo>
                    <a:pt x="215" y="120"/>
                    <a:pt x="218" y="115"/>
                    <a:pt x="217" y="110"/>
                  </a:cubicBezTo>
                  <a:cubicBezTo>
                    <a:pt x="216" y="106"/>
                    <a:pt x="213" y="103"/>
                    <a:pt x="209" y="103"/>
                  </a:cubicBezTo>
                  <a:cubicBezTo>
                    <a:pt x="136" y="84"/>
                    <a:pt x="69" y="49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12"/>
                    <a:pt x="4" y="16"/>
                    <a:pt x="8" y="1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3 w 84"/>
                <a:gd name="T1" fmla="*/ 7 h 46"/>
                <a:gd name="T2" fmla="*/ 80 w 84"/>
                <a:gd name="T3" fmla="*/ 46 h 46"/>
                <a:gd name="T4" fmla="*/ 83 w 84"/>
                <a:gd name="T5" fmla="*/ 42 h 46"/>
                <a:gd name="T6" fmla="*/ 80 w 84"/>
                <a:gd name="T7" fmla="*/ 39 h 46"/>
                <a:gd name="T8" fmla="*/ 5 w 84"/>
                <a:gd name="T9" fmla="*/ 1 h 46"/>
                <a:gd name="T10" fmla="*/ 1 w 84"/>
                <a:gd name="T11" fmla="*/ 1 h 46"/>
                <a:gd name="T12" fmla="*/ 0 w 84"/>
                <a:gd name="T13" fmla="*/ 2 h 46"/>
                <a:gd name="T14" fmla="*/ 3 w 84"/>
                <a:gd name="T1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6">
                  <a:moveTo>
                    <a:pt x="3" y="7"/>
                  </a:moveTo>
                  <a:cubicBezTo>
                    <a:pt x="25" y="25"/>
                    <a:pt x="52" y="39"/>
                    <a:pt x="80" y="46"/>
                  </a:cubicBezTo>
                  <a:cubicBezTo>
                    <a:pt x="83" y="46"/>
                    <a:pt x="84" y="44"/>
                    <a:pt x="83" y="42"/>
                  </a:cubicBezTo>
                  <a:cubicBezTo>
                    <a:pt x="83" y="40"/>
                    <a:pt x="82" y="39"/>
                    <a:pt x="80" y="39"/>
                  </a:cubicBezTo>
                  <a:cubicBezTo>
                    <a:pt x="52" y="32"/>
                    <a:pt x="26" y="19"/>
                    <a:pt x="5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72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5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5880" y="2332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 w 26"/>
                <a:gd name="T3" fmla="*/ 6 h 18"/>
                <a:gd name="T4" fmla="*/ 16 w 26"/>
                <a:gd name="T5" fmla="*/ 18 h 18"/>
                <a:gd name="T6" fmla="*/ 26 w 2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cubicBezTo>
                    <a:pt x="21" y="5"/>
                    <a:pt x="11" y="0"/>
                    <a:pt x="2" y="6"/>
                  </a:cubicBezTo>
                  <a:cubicBezTo>
                    <a:pt x="0" y="11"/>
                    <a:pt x="6" y="17"/>
                    <a:pt x="16" y="18"/>
                  </a:cubicBezTo>
                  <a:cubicBezTo>
                    <a:pt x="19" y="18"/>
                    <a:pt x="23" y="18"/>
                    <a:pt x="26" y="1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75" name="Picture 5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5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5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860" y="2345"/>
              <a:ext cx="78" cy="45"/>
            </a:xfrm>
            <a:custGeom>
              <a:avLst/>
              <a:gdLst>
                <a:gd name="T0" fmla="*/ 0 w 201"/>
                <a:gd name="T1" fmla="*/ 13 h 116"/>
                <a:gd name="T2" fmla="*/ 201 w 201"/>
                <a:gd name="T3" fmla="*/ 116 h 116"/>
                <a:gd name="T4" fmla="*/ 201 w 201"/>
                <a:gd name="T5" fmla="*/ 116 h 116"/>
                <a:gd name="T6" fmla="*/ 201 w 201"/>
                <a:gd name="T7" fmla="*/ 103 h 116"/>
                <a:gd name="T8" fmla="*/ 0 w 201"/>
                <a:gd name="T9" fmla="*/ 0 h 116"/>
                <a:gd name="T10" fmla="*/ 0 w 201"/>
                <a:gd name="T11" fmla="*/ 0 h 116"/>
                <a:gd name="T12" fmla="*/ 0 w 201"/>
                <a:gd name="T13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16">
                  <a:moveTo>
                    <a:pt x="0" y="13"/>
                  </a:moveTo>
                  <a:cubicBezTo>
                    <a:pt x="57" y="62"/>
                    <a:pt x="126" y="97"/>
                    <a:pt x="201" y="116"/>
                  </a:cubicBezTo>
                  <a:lnTo>
                    <a:pt x="201" y="116"/>
                  </a:lnTo>
                  <a:lnTo>
                    <a:pt x="201" y="103"/>
                  </a:lnTo>
                  <a:cubicBezTo>
                    <a:pt x="127" y="82"/>
                    <a:pt x="58" y="47"/>
                    <a:pt x="0" y="0"/>
                  </a:cubicBez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5860" y="2340"/>
              <a:ext cx="78" cy="60"/>
            </a:xfrm>
            <a:custGeom>
              <a:avLst/>
              <a:gdLst>
                <a:gd name="T0" fmla="*/ 0 w 201"/>
                <a:gd name="T1" fmla="*/ 0 h 156"/>
                <a:gd name="T2" fmla="*/ 0 w 201"/>
                <a:gd name="T3" fmla="*/ 53 h 156"/>
                <a:gd name="T4" fmla="*/ 201 w 201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0" y="0"/>
                  </a:moveTo>
                  <a:lnTo>
                    <a:pt x="0" y="53"/>
                  </a:lnTo>
                  <a:cubicBezTo>
                    <a:pt x="58" y="100"/>
                    <a:pt x="127" y="136"/>
                    <a:pt x="201" y="156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5860" y="2341"/>
              <a:ext cx="78" cy="60"/>
            </a:xfrm>
            <a:custGeom>
              <a:avLst/>
              <a:gdLst>
                <a:gd name="T0" fmla="*/ 201 w 201"/>
                <a:gd name="T1" fmla="*/ 156 h 156"/>
                <a:gd name="T2" fmla="*/ 201 w 201"/>
                <a:gd name="T3" fmla="*/ 104 h 156"/>
                <a:gd name="T4" fmla="*/ 0 w 201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201" y="156"/>
                  </a:moveTo>
                  <a:lnTo>
                    <a:pt x="201" y="104"/>
                  </a:lnTo>
                  <a:cubicBezTo>
                    <a:pt x="127" y="82"/>
                    <a:pt x="59" y="4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045" y="2532"/>
              <a:ext cx="80" cy="57"/>
            </a:xfrm>
            <a:custGeom>
              <a:avLst/>
              <a:gdLst>
                <a:gd name="T0" fmla="*/ 0 w 208"/>
                <a:gd name="T1" fmla="*/ 123 h 147"/>
                <a:gd name="T2" fmla="*/ 144 w 208"/>
                <a:gd name="T3" fmla="*/ 130 h 147"/>
                <a:gd name="T4" fmla="*/ 202 w 208"/>
                <a:gd name="T5" fmla="*/ 68 h 147"/>
                <a:gd name="T6" fmla="*/ 151 w 208"/>
                <a:gd name="T7" fmla="*/ 1 h 147"/>
                <a:gd name="T8" fmla="*/ 139 w 208"/>
                <a:gd name="T9" fmla="*/ 0 h 147"/>
                <a:gd name="T10" fmla="*/ 0 w 208"/>
                <a:gd name="T11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47">
                  <a:moveTo>
                    <a:pt x="0" y="123"/>
                  </a:moveTo>
                  <a:cubicBezTo>
                    <a:pt x="45" y="145"/>
                    <a:pt x="97" y="147"/>
                    <a:pt x="144" y="130"/>
                  </a:cubicBezTo>
                  <a:cubicBezTo>
                    <a:pt x="172" y="119"/>
                    <a:pt x="194" y="96"/>
                    <a:pt x="202" y="68"/>
                  </a:cubicBezTo>
                  <a:cubicBezTo>
                    <a:pt x="208" y="37"/>
                    <a:pt x="185" y="6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5989" y="2432"/>
              <a:ext cx="116" cy="6"/>
            </a:xfrm>
            <a:prstGeom prst="rect">
              <a:avLst/>
            </a:pr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5989" y="2438"/>
              <a:ext cx="116" cy="6"/>
            </a:xfrm>
            <a:prstGeom prst="rect">
              <a:avLst/>
            </a:prstGeom>
            <a:solidFill>
              <a:srgbClr val="5B9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5989" y="2444"/>
              <a:ext cx="116" cy="6"/>
            </a:xfrm>
            <a:prstGeom prst="rect">
              <a:avLst/>
            </a:prstGeom>
            <a:solidFill>
              <a:srgbClr val="6DA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5989" y="2450"/>
              <a:ext cx="116" cy="6"/>
            </a:xfrm>
            <a:prstGeom prst="rect">
              <a:avLst/>
            </a:prstGeom>
            <a:solidFill>
              <a:srgbClr val="7F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5989" y="2456"/>
              <a:ext cx="116" cy="7"/>
            </a:xfrm>
            <a:prstGeom prst="rect">
              <a:avLst/>
            </a:prstGeom>
            <a:solidFill>
              <a:srgbClr val="91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5989" y="2463"/>
              <a:ext cx="116" cy="6"/>
            </a:xfrm>
            <a:prstGeom prst="rect">
              <a:avLst/>
            </a:prstGeom>
            <a:solidFill>
              <a:srgbClr val="A4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5989" y="2469"/>
              <a:ext cx="116" cy="6"/>
            </a:xfrm>
            <a:prstGeom prst="rect">
              <a:avLst/>
            </a:prstGeom>
            <a:solidFill>
              <a:srgbClr val="B7D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5989" y="2475"/>
              <a:ext cx="116" cy="6"/>
            </a:xfrm>
            <a:prstGeom prst="rect">
              <a:avLst/>
            </a:prstGeom>
            <a:solidFill>
              <a:srgbClr val="C9D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5989" y="2481"/>
              <a:ext cx="116" cy="6"/>
            </a:xfrm>
            <a:prstGeom prst="rect">
              <a:avLst/>
            </a:prstGeom>
            <a:solidFill>
              <a:srgbClr val="DB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5989" y="2487"/>
              <a:ext cx="116" cy="6"/>
            </a:xfrm>
            <a:prstGeom prst="rect">
              <a:avLst/>
            </a:pr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" name="Oval 69"/>
            <p:cNvSpPr>
              <a:spLocks noChangeArrowheads="1"/>
            </p:cNvSpPr>
            <p:nvPr/>
          </p:nvSpPr>
          <p:spPr bwMode="auto">
            <a:xfrm>
              <a:off x="5996" y="2440"/>
              <a:ext cx="103" cy="47"/>
            </a:xfrm>
            <a:prstGeom prst="ellipse">
              <a:avLst/>
            </a:prstGeom>
            <a:noFill/>
            <a:ln w="952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5989" y="2456"/>
              <a:ext cx="6" cy="130"/>
            </a:xfrm>
            <a:prstGeom prst="rect">
              <a:avLst/>
            </a:prstGeom>
            <a:solidFill>
              <a:srgbClr val="50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5995" y="2456"/>
              <a:ext cx="6" cy="130"/>
            </a:xfrm>
            <a:prstGeom prst="rect">
              <a:avLst/>
            </a:prstGeom>
            <a:solidFill>
              <a:srgbClr val="5F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6001" y="2456"/>
              <a:ext cx="6" cy="130"/>
            </a:xfrm>
            <a:prstGeom prst="rect">
              <a:avLst/>
            </a:prstGeom>
            <a:solidFill>
              <a:srgbClr val="72A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6007" y="2456"/>
              <a:ext cx="6" cy="130"/>
            </a:xfrm>
            <a:prstGeom prst="rect">
              <a:avLst/>
            </a:prstGeom>
            <a:solidFill>
              <a:srgbClr val="84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6013" y="2456"/>
              <a:ext cx="6" cy="130"/>
            </a:xfrm>
            <a:prstGeom prst="rect">
              <a:avLst/>
            </a:prstGeom>
            <a:solidFill>
              <a:srgbClr val="97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6019" y="2456"/>
              <a:ext cx="7" cy="130"/>
            </a:xfrm>
            <a:prstGeom prst="rect">
              <a:avLst/>
            </a:prstGeom>
            <a:solidFill>
              <a:srgbClr val="AB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6026" y="2456"/>
              <a:ext cx="6" cy="130"/>
            </a:xfrm>
            <a:prstGeom prst="rect">
              <a:avLst/>
            </a:prstGeom>
            <a:solidFill>
              <a:srgbClr val="BDD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6032" y="2456"/>
              <a:ext cx="6" cy="130"/>
            </a:xfrm>
            <a:prstGeom prst="rect">
              <a:avLst/>
            </a:prstGeom>
            <a:solidFill>
              <a:srgbClr val="D0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6038" y="2456"/>
              <a:ext cx="6" cy="130"/>
            </a:xfrm>
            <a:prstGeom prst="rect">
              <a:avLst/>
            </a:pr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6044" y="2456"/>
              <a:ext cx="6" cy="130"/>
            </a:xfrm>
            <a:prstGeom prst="rect">
              <a:avLst/>
            </a:prstGeom>
            <a:solidFill>
              <a:srgbClr val="F5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6050" y="2456"/>
              <a:ext cx="6" cy="130"/>
            </a:xfrm>
            <a:prstGeom prst="rect">
              <a:avLst/>
            </a:prstGeom>
            <a:solidFill>
              <a:srgbClr val="F6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6056" y="2456"/>
              <a:ext cx="6" cy="130"/>
            </a:xfrm>
            <a:prstGeom prst="rect">
              <a:avLst/>
            </a:pr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6062" y="2456"/>
              <a:ext cx="7" cy="130"/>
            </a:xfrm>
            <a:prstGeom prst="rect">
              <a:avLst/>
            </a:prstGeom>
            <a:solidFill>
              <a:srgbClr val="D1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6069" y="2456"/>
              <a:ext cx="6" cy="130"/>
            </a:xfrm>
            <a:prstGeom prst="rect">
              <a:avLst/>
            </a:prstGeom>
            <a:solidFill>
              <a:srgbClr val="BE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6075" y="2456"/>
              <a:ext cx="6" cy="130"/>
            </a:xfrm>
            <a:prstGeom prst="rect">
              <a:avLst/>
            </a:prstGeom>
            <a:solidFill>
              <a:srgbClr val="AC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6081" y="2456"/>
              <a:ext cx="6" cy="130"/>
            </a:xfrm>
            <a:prstGeom prst="rect">
              <a:avLst/>
            </a:prstGeom>
            <a:solidFill>
              <a:srgbClr val="98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6087" y="2456"/>
              <a:ext cx="6" cy="130"/>
            </a:xfrm>
            <a:prstGeom prst="rect">
              <a:avLst/>
            </a:prstGeom>
            <a:solidFill>
              <a:srgbClr val="85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6093" y="2456"/>
              <a:ext cx="6" cy="130"/>
            </a:xfrm>
            <a:prstGeom prst="rect">
              <a:avLst/>
            </a:prstGeom>
            <a:solidFill>
              <a:srgbClr val="73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6099" y="2456"/>
              <a:ext cx="6" cy="130"/>
            </a:xfrm>
            <a:prstGeom prst="rect">
              <a:avLst/>
            </a:prstGeom>
            <a:solidFill>
              <a:srgbClr val="60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996" y="2464"/>
              <a:ext cx="104" cy="115"/>
            </a:xfrm>
            <a:custGeom>
              <a:avLst/>
              <a:gdLst>
                <a:gd name="T0" fmla="*/ 0 w 271"/>
                <a:gd name="T1" fmla="*/ 0 h 301"/>
                <a:gd name="T2" fmla="*/ 0 w 271"/>
                <a:gd name="T3" fmla="*/ 240 h 301"/>
                <a:gd name="T4" fmla="*/ 140 w 271"/>
                <a:gd name="T5" fmla="*/ 300 h 301"/>
                <a:gd name="T6" fmla="*/ 270 w 271"/>
                <a:gd name="T7" fmla="*/ 241 h 301"/>
                <a:gd name="T8" fmla="*/ 270 w 271"/>
                <a:gd name="T9" fmla="*/ 241 h 301"/>
                <a:gd name="T10" fmla="*/ 270 w 271"/>
                <a:gd name="T11" fmla="*/ 0 h 301"/>
                <a:gd name="T12" fmla="*/ 136 w 271"/>
                <a:gd name="T13" fmla="*/ 63 h 301"/>
                <a:gd name="T14" fmla="*/ 0 w 271"/>
                <a:gd name="T15" fmla="*/ 1 h 301"/>
                <a:gd name="T16" fmla="*/ 0 w 271"/>
                <a:gd name="T1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01">
                  <a:moveTo>
                    <a:pt x="0" y="0"/>
                  </a:moveTo>
                  <a:lnTo>
                    <a:pt x="0" y="240"/>
                  </a:lnTo>
                  <a:cubicBezTo>
                    <a:pt x="3" y="275"/>
                    <a:pt x="65" y="301"/>
                    <a:pt x="140" y="300"/>
                  </a:cubicBezTo>
                  <a:cubicBezTo>
                    <a:pt x="210" y="299"/>
                    <a:pt x="266" y="274"/>
                    <a:pt x="270" y="241"/>
                  </a:cubicBezTo>
                  <a:lnTo>
                    <a:pt x="270" y="241"/>
                  </a:lnTo>
                  <a:lnTo>
                    <a:pt x="270" y="0"/>
                  </a:lnTo>
                  <a:cubicBezTo>
                    <a:pt x="271" y="34"/>
                    <a:pt x="211" y="62"/>
                    <a:pt x="136" y="63"/>
                  </a:cubicBezTo>
                  <a:cubicBezTo>
                    <a:pt x="62" y="63"/>
                    <a:pt x="1" y="3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996" y="2440"/>
              <a:ext cx="103" cy="139"/>
            </a:xfrm>
            <a:custGeom>
              <a:avLst/>
              <a:gdLst>
                <a:gd name="T0" fmla="*/ 267 w 267"/>
                <a:gd name="T1" fmla="*/ 62 h 364"/>
                <a:gd name="T2" fmla="*/ 133 w 267"/>
                <a:gd name="T3" fmla="*/ 0 h 364"/>
                <a:gd name="T4" fmla="*/ 0 w 267"/>
                <a:gd name="T5" fmla="*/ 62 h 364"/>
                <a:gd name="T6" fmla="*/ 0 w 267"/>
                <a:gd name="T7" fmla="*/ 63 h 364"/>
                <a:gd name="T8" fmla="*/ 0 w 267"/>
                <a:gd name="T9" fmla="*/ 63 h 364"/>
                <a:gd name="T10" fmla="*/ 0 w 267"/>
                <a:gd name="T11" fmla="*/ 303 h 364"/>
                <a:gd name="T12" fmla="*/ 138 w 267"/>
                <a:gd name="T13" fmla="*/ 362 h 364"/>
                <a:gd name="T14" fmla="*/ 267 w 267"/>
                <a:gd name="T15" fmla="*/ 304 h 364"/>
                <a:gd name="T16" fmla="*/ 267 w 267"/>
                <a:gd name="T17" fmla="*/ 304 h 364"/>
                <a:gd name="T18" fmla="*/ 267 w 267"/>
                <a:gd name="T19" fmla="*/ 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364">
                  <a:moveTo>
                    <a:pt x="267" y="62"/>
                  </a:moveTo>
                  <a:cubicBezTo>
                    <a:pt x="267" y="28"/>
                    <a:pt x="207" y="0"/>
                    <a:pt x="133" y="0"/>
                  </a:cubicBezTo>
                  <a:cubicBezTo>
                    <a:pt x="60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lnTo>
                    <a:pt x="0" y="63"/>
                  </a:lnTo>
                  <a:lnTo>
                    <a:pt x="0" y="303"/>
                  </a:lnTo>
                  <a:cubicBezTo>
                    <a:pt x="2" y="337"/>
                    <a:pt x="64" y="364"/>
                    <a:pt x="138" y="362"/>
                  </a:cubicBezTo>
                  <a:cubicBezTo>
                    <a:pt x="208" y="361"/>
                    <a:pt x="264" y="336"/>
                    <a:pt x="267" y="304"/>
                  </a:cubicBezTo>
                  <a:lnTo>
                    <a:pt x="267" y="304"/>
                  </a:lnTo>
                  <a:lnTo>
                    <a:pt x="267" y="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4" name="文字方塊 113"/>
          <p:cNvSpPr txBox="1"/>
          <p:nvPr/>
        </p:nvSpPr>
        <p:spPr>
          <a:xfrm>
            <a:off x="6060101" y="3211880"/>
            <a:ext cx="12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Protal</a:t>
            </a:r>
            <a:endParaRPr lang="en-US" altLang="zh-TW" dirty="0" smtClean="0"/>
          </a:p>
          <a:p>
            <a:r>
              <a:rPr lang="en-US" altLang="zh-TW" dirty="0" smtClean="0"/>
              <a:t>Member</a:t>
            </a:r>
            <a:endParaRPr lang="zh-TW" altLang="en-US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4027225" y="3416284"/>
            <a:ext cx="105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Internet</a:t>
            </a:r>
            <a:endParaRPr lang="zh-TW" altLang="en-US" b="1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2967412" y="4444069"/>
            <a:ext cx="5220895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臺北無線網路聯盟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https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連接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成員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當地認證系統。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若非當地成員帳號，則透過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VPN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轉詢問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漫遊中心。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之帳號，則再利用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VPN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連線，轉而詢問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漫遊中心。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認證後，將認證結果回傳。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83" y="3241750"/>
            <a:ext cx="462346" cy="6164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8" name="文字方塊 117"/>
          <p:cNvSpPr txBox="1"/>
          <p:nvPr/>
        </p:nvSpPr>
        <p:spPr>
          <a:xfrm>
            <a:off x="1594716" y="4209026"/>
            <a:ext cx="126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ncrypted http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(https)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9" name="內容版面配置區 2"/>
          <p:cNvSpPr txBox="1">
            <a:spLocks/>
          </p:cNvSpPr>
          <p:nvPr/>
        </p:nvSpPr>
        <p:spPr>
          <a:xfrm>
            <a:off x="1364521" y="2312210"/>
            <a:ext cx="1588770" cy="186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grpSp>
        <p:nvGrpSpPr>
          <p:cNvPr id="120" name="Group 4"/>
          <p:cNvGrpSpPr>
            <a:grpSpLocks noChangeAspect="1"/>
          </p:cNvGrpSpPr>
          <p:nvPr/>
        </p:nvGrpSpPr>
        <p:grpSpPr bwMode="auto">
          <a:xfrm>
            <a:off x="7445052" y="2312210"/>
            <a:ext cx="887016" cy="941387"/>
            <a:chOff x="5620" y="2149"/>
            <a:chExt cx="745" cy="593"/>
          </a:xfrm>
        </p:grpSpPr>
        <p:sp>
          <p:nvSpPr>
            <p:cNvPr id="1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0" y="2149"/>
              <a:ext cx="74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Freeform 5"/>
            <p:cNvSpPr>
              <a:spLocks/>
            </p:cNvSpPr>
            <p:nvPr/>
          </p:nvSpPr>
          <p:spPr bwMode="auto">
            <a:xfrm>
              <a:off x="5956" y="2446"/>
              <a:ext cx="223" cy="138"/>
            </a:xfrm>
            <a:custGeom>
              <a:avLst/>
              <a:gdLst>
                <a:gd name="T0" fmla="*/ 169 w 579"/>
                <a:gd name="T1" fmla="*/ 355 h 359"/>
                <a:gd name="T2" fmla="*/ 519 w 579"/>
                <a:gd name="T3" fmla="*/ 239 h 359"/>
                <a:gd name="T4" fmla="*/ 499 w 579"/>
                <a:gd name="T5" fmla="*/ 31 h 359"/>
                <a:gd name="T6" fmla="*/ 431 w 579"/>
                <a:gd name="T7" fmla="*/ 0 h 359"/>
                <a:gd name="T8" fmla="*/ 431 w 579"/>
                <a:gd name="T9" fmla="*/ 0 h 359"/>
                <a:gd name="T10" fmla="*/ 0 w 579"/>
                <a:gd name="T11" fmla="*/ 355 h 359"/>
                <a:gd name="T12" fmla="*/ 169 w 579"/>
                <a:gd name="T13" fmla="*/ 35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9" h="359">
                  <a:moveTo>
                    <a:pt x="169" y="355"/>
                  </a:moveTo>
                  <a:cubicBezTo>
                    <a:pt x="298" y="359"/>
                    <a:pt x="424" y="317"/>
                    <a:pt x="519" y="239"/>
                  </a:cubicBezTo>
                  <a:cubicBezTo>
                    <a:pt x="579" y="177"/>
                    <a:pt x="571" y="84"/>
                    <a:pt x="499" y="31"/>
                  </a:cubicBezTo>
                  <a:cubicBezTo>
                    <a:pt x="480" y="16"/>
                    <a:pt x="457" y="6"/>
                    <a:pt x="431" y="0"/>
                  </a:cubicBezTo>
                  <a:lnTo>
                    <a:pt x="431" y="0"/>
                  </a:lnTo>
                  <a:lnTo>
                    <a:pt x="0" y="355"/>
                  </a:lnTo>
                  <a:lnTo>
                    <a:pt x="169" y="35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5835" y="2155"/>
              <a:ext cx="32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5835" y="2161"/>
              <a:ext cx="320" cy="6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5835" y="2167"/>
              <a:ext cx="320" cy="7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5835" y="2174"/>
              <a:ext cx="320" cy="6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5835" y="2180"/>
              <a:ext cx="320" cy="6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5835" y="2186"/>
              <a:ext cx="320" cy="6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9" name="Rectangle 12"/>
            <p:cNvSpPr>
              <a:spLocks noChangeArrowheads="1"/>
            </p:cNvSpPr>
            <p:nvPr/>
          </p:nvSpPr>
          <p:spPr bwMode="auto">
            <a:xfrm>
              <a:off x="5835" y="2192"/>
              <a:ext cx="320" cy="6"/>
            </a:xfrm>
            <a:prstGeom prst="rect">
              <a:avLst/>
            </a:prstGeom>
            <a:solidFill>
              <a:srgbClr val="E8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0" name="Rectangle 13"/>
            <p:cNvSpPr>
              <a:spLocks noChangeArrowheads="1"/>
            </p:cNvSpPr>
            <p:nvPr/>
          </p:nvSpPr>
          <p:spPr bwMode="auto">
            <a:xfrm>
              <a:off x="5835" y="2198"/>
              <a:ext cx="320" cy="6"/>
            </a:xfrm>
            <a:prstGeom prst="rect">
              <a:avLst/>
            </a:prstGeom>
            <a:solidFill>
              <a:srgbClr val="E9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" name="Rectangle 14"/>
            <p:cNvSpPr>
              <a:spLocks noChangeArrowheads="1"/>
            </p:cNvSpPr>
            <p:nvPr/>
          </p:nvSpPr>
          <p:spPr bwMode="auto">
            <a:xfrm>
              <a:off x="5835" y="2204"/>
              <a:ext cx="320" cy="6"/>
            </a:xfrm>
            <a:prstGeom prst="rect">
              <a:avLst/>
            </a:prstGeom>
            <a:solidFill>
              <a:srgbClr val="E9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5835" y="2210"/>
              <a:ext cx="320" cy="7"/>
            </a:xfrm>
            <a:prstGeom prst="rect">
              <a:avLst/>
            </a:prstGeom>
            <a:solidFill>
              <a:srgbClr val="EAE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3" name="Rectangle 16"/>
            <p:cNvSpPr>
              <a:spLocks noChangeArrowheads="1"/>
            </p:cNvSpPr>
            <p:nvPr/>
          </p:nvSpPr>
          <p:spPr bwMode="auto">
            <a:xfrm>
              <a:off x="5835" y="2217"/>
              <a:ext cx="320" cy="6"/>
            </a:xfrm>
            <a:prstGeom prst="rect">
              <a:avLst/>
            </a:prstGeom>
            <a:solidFill>
              <a:srgbClr val="E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5835" y="2223"/>
              <a:ext cx="320" cy="6"/>
            </a:xfrm>
            <a:prstGeom prst="rect">
              <a:avLst/>
            </a:prstGeom>
            <a:solidFill>
              <a:srgbClr val="EC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5835" y="2229"/>
              <a:ext cx="320" cy="6"/>
            </a:xfrm>
            <a:prstGeom prst="rect">
              <a:avLst/>
            </a:pr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5835" y="2235"/>
              <a:ext cx="320" cy="6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5835" y="2241"/>
              <a:ext cx="320" cy="6"/>
            </a:xfrm>
            <a:prstGeom prst="rect">
              <a:avLst/>
            </a:prstGeom>
            <a:solidFill>
              <a:srgbClr val="EFE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Rectangle 21"/>
            <p:cNvSpPr>
              <a:spLocks noChangeArrowheads="1"/>
            </p:cNvSpPr>
            <p:nvPr/>
          </p:nvSpPr>
          <p:spPr bwMode="auto">
            <a:xfrm>
              <a:off x="5835" y="2247"/>
              <a:ext cx="320" cy="7"/>
            </a:xfrm>
            <a:prstGeom prst="rect">
              <a:avLst/>
            </a:prstGeom>
            <a:solidFill>
              <a:srgbClr val="F1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9" name="Rectangle 22"/>
            <p:cNvSpPr>
              <a:spLocks noChangeArrowheads="1"/>
            </p:cNvSpPr>
            <p:nvPr/>
          </p:nvSpPr>
          <p:spPr bwMode="auto">
            <a:xfrm>
              <a:off x="5835" y="2254"/>
              <a:ext cx="320" cy="6"/>
            </a:xfrm>
            <a:prstGeom prst="rect">
              <a:avLst/>
            </a:prstGeom>
            <a:solidFill>
              <a:srgbClr val="F2E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Rectangle 23"/>
            <p:cNvSpPr>
              <a:spLocks noChangeArrowheads="1"/>
            </p:cNvSpPr>
            <p:nvPr/>
          </p:nvSpPr>
          <p:spPr bwMode="auto">
            <a:xfrm>
              <a:off x="5835" y="2260"/>
              <a:ext cx="320" cy="6"/>
            </a:xfrm>
            <a:prstGeom prst="rect">
              <a:avLst/>
            </a:prstGeom>
            <a:solidFill>
              <a:srgbClr val="F3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1" name="Rectangle 24"/>
            <p:cNvSpPr>
              <a:spLocks noChangeArrowheads="1"/>
            </p:cNvSpPr>
            <p:nvPr/>
          </p:nvSpPr>
          <p:spPr bwMode="auto">
            <a:xfrm>
              <a:off x="5835" y="2266"/>
              <a:ext cx="320" cy="6"/>
            </a:xfrm>
            <a:prstGeom prst="rect">
              <a:avLst/>
            </a:prstGeom>
            <a:solidFill>
              <a:srgbClr val="F4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2" name="Rectangle 25"/>
            <p:cNvSpPr>
              <a:spLocks noChangeArrowheads="1"/>
            </p:cNvSpPr>
            <p:nvPr/>
          </p:nvSpPr>
          <p:spPr bwMode="auto">
            <a:xfrm>
              <a:off x="5835" y="2272"/>
              <a:ext cx="320" cy="6"/>
            </a:xfrm>
            <a:prstGeom prst="rect">
              <a:avLst/>
            </a:prstGeom>
            <a:solidFill>
              <a:srgbClr val="F5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" name="Rectangle 26"/>
            <p:cNvSpPr>
              <a:spLocks noChangeArrowheads="1"/>
            </p:cNvSpPr>
            <p:nvPr/>
          </p:nvSpPr>
          <p:spPr bwMode="auto">
            <a:xfrm>
              <a:off x="5835" y="2278"/>
              <a:ext cx="320" cy="6"/>
            </a:xfrm>
            <a:prstGeom prst="rect">
              <a:avLst/>
            </a:prstGeom>
            <a:solidFill>
              <a:srgbClr val="F6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4" name="Rectangle 27"/>
            <p:cNvSpPr>
              <a:spLocks noChangeArrowheads="1"/>
            </p:cNvSpPr>
            <p:nvPr/>
          </p:nvSpPr>
          <p:spPr bwMode="auto">
            <a:xfrm>
              <a:off x="5835" y="2284"/>
              <a:ext cx="320" cy="6"/>
            </a:xfrm>
            <a:prstGeom prst="rect">
              <a:avLst/>
            </a:prstGeom>
            <a:solidFill>
              <a:srgbClr val="F7F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5" name="Rectangle 28"/>
            <p:cNvSpPr>
              <a:spLocks noChangeArrowheads="1"/>
            </p:cNvSpPr>
            <p:nvPr/>
          </p:nvSpPr>
          <p:spPr bwMode="auto">
            <a:xfrm>
              <a:off x="5835" y="2290"/>
              <a:ext cx="320" cy="7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6" name="Rectangle 29"/>
            <p:cNvSpPr>
              <a:spLocks noChangeArrowheads="1"/>
            </p:cNvSpPr>
            <p:nvPr/>
          </p:nvSpPr>
          <p:spPr bwMode="auto">
            <a:xfrm>
              <a:off x="5835" y="2297"/>
              <a:ext cx="320" cy="6"/>
            </a:xfrm>
            <a:prstGeom prst="rect">
              <a:avLst/>
            </a:prstGeom>
            <a:solidFill>
              <a:srgbClr val="F9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5835" y="2303"/>
              <a:ext cx="320" cy="6"/>
            </a:xfrm>
            <a:prstGeom prst="rect">
              <a:avLst/>
            </a:prstGeom>
            <a:solidFill>
              <a:srgbClr val="FA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8" name="Rectangle 31"/>
            <p:cNvSpPr>
              <a:spLocks noChangeArrowheads="1"/>
            </p:cNvSpPr>
            <p:nvPr/>
          </p:nvSpPr>
          <p:spPr bwMode="auto">
            <a:xfrm>
              <a:off x="5835" y="2309"/>
              <a:ext cx="320" cy="6"/>
            </a:xfrm>
            <a:prstGeom prst="rect">
              <a:avLst/>
            </a:prstGeom>
            <a:solidFill>
              <a:srgbClr val="FB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9" name="Rectangle 32"/>
            <p:cNvSpPr>
              <a:spLocks noChangeArrowheads="1"/>
            </p:cNvSpPr>
            <p:nvPr/>
          </p:nvSpPr>
          <p:spPr bwMode="auto">
            <a:xfrm>
              <a:off x="5835" y="2315"/>
              <a:ext cx="320" cy="6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0" name="Rectangle 33"/>
            <p:cNvSpPr>
              <a:spLocks noChangeArrowheads="1"/>
            </p:cNvSpPr>
            <p:nvPr/>
          </p:nvSpPr>
          <p:spPr bwMode="auto">
            <a:xfrm>
              <a:off x="5835" y="2321"/>
              <a:ext cx="320" cy="6"/>
            </a:xfrm>
            <a:prstGeom prst="rect">
              <a:avLst/>
            </a:prstGeom>
            <a:solidFill>
              <a:srgbClr val="FD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1" name="Rectangle 34"/>
            <p:cNvSpPr>
              <a:spLocks noChangeArrowheads="1"/>
            </p:cNvSpPr>
            <p:nvPr/>
          </p:nvSpPr>
          <p:spPr bwMode="auto">
            <a:xfrm>
              <a:off x="5835" y="2327"/>
              <a:ext cx="320" cy="6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2" name="Freeform 35"/>
            <p:cNvSpPr>
              <a:spLocks/>
            </p:cNvSpPr>
            <p:nvPr/>
          </p:nvSpPr>
          <p:spPr bwMode="auto">
            <a:xfrm>
              <a:off x="5842" y="2162"/>
              <a:ext cx="301" cy="165"/>
            </a:xfrm>
            <a:custGeom>
              <a:avLst/>
              <a:gdLst>
                <a:gd name="T0" fmla="*/ 299 w 786"/>
                <a:gd name="T1" fmla="*/ 427 h 427"/>
                <a:gd name="T2" fmla="*/ 786 w 786"/>
                <a:gd name="T3" fmla="*/ 162 h 427"/>
                <a:gd name="T4" fmla="*/ 484 w 786"/>
                <a:gd name="T5" fmla="*/ 0 h 427"/>
                <a:gd name="T6" fmla="*/ 0 w 786"/>
                <a:gd name="T7" fmla="*/ 264 h 427"/>
                <a:gd name="T8" fmla="*/ 299 w 786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427">
                  <a:moveTo>
                    <a:pt x="299" y="427"/>
                  </a:moveTo>
                  <a:lnTo>
                    <a:pt x="786" y="162"/>
                  </a:lnTo>
                  <a:lnTo>
                    <a:pt x="484" y="0"/>
                  </a:lnTo>
                  <a:lnTo>
                    <a:pt x="0" y="264"/>
                  </a:lnTo>
                  <a:cubicBezTo>
                    <a:pt x="77" y="348"/>
                    <a:pt x="182" y="406"/>
                    <a:pt x="299" y="427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53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2254"/>
              <a:ext cx="129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38"/>
            <p:cNvSpPr>
              <a:spLocks/>
            </p:cNvSpPr>
            <p:nvPr/>
          </p:nvSpPr>
          <p:spPr bwMode="auto">
            <a:xfrm>
              <a:off x="5842" y="2264"/>
              <a:ext cx="114" cy="318"/>
            </a:xfrm>
            <a:custGeom>
              <a:avLst/>
              <a:gdLst>
                <a:gd name="T0" fmla="*/ 298 w 298"/>
                <a:gd name="T1" fmla="*/ 164 h 829"/>
                <a:gd name="T2" fmla="*/ 0 w 298"/>
                <a:gd name="T3" fmla="*/ 0 h 829"/>
                <a:gd name="T4" fmla="*/ 0 w 298"/>
                <a:gd name="T5" fmla="*/ 0 h 829"/>
                <a:gd name="T6" fmla="*/ 0 w 298"/>
                <a:gd name="T7" fmla="*/ 678 h 829"/>
                <a:gd name="T8" fmla="*/ 298 w 298"/>
                <a:gd name="T9" fmla="*/ 829 h 829"/>
                <a:gd name="T10" fmla="*/ 298 w 298"/>
                <a:gd name="T11" fmla="*/ 829 h 829"/>
                <a:gd name="T12" fmla="*/ 298 w 298"/>
                <a:gd name="T13" fmla="*/ 16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829">
                  <a:moveTo>
                    <a:pt x="298" y="164"/>
                  </a:moveTo>
                  <a:cubicBezTo>
                    <a:pt x="181" y="143"/>
                    <a:pt x="76" y="85"/>
                    <a:pt x="0" y="0"/>
                  </a:cubicBezTo>
                  <a:lnTo>
                    <a:pt x="0" y="0"/>
                  </a:lnTo>
                  <a:lnTo>
                    <a:pt x="0" y="678"/>
                  </a:lnTo>
                  <a:cubicBezTo>
                    <a:pt x="77" y="758"/>
                    <a:pt x="183" y="812"/>
                    <a:pt x="298" y="829"/>
                  </a:cubicBezTo>
                  <a:lnTo>
                    <a:pt x="298" y="829"/>
                  </a:lnTo>
                  <a:lnTo>
                    <a:pt x="298" y="164"/>
                  </a:ln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56" name="Picture 3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4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" y="2217"/>
              <a:ext cx="20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Freeform 41"/>
            <p:cNvSpPr>
              <a:spLocks/>
            </p:cNvSpPr>
            <p:nvPr/>
          </p:nvSpPr>
          <p:spPr bwMode="auto">
            <a:xfrm>
              <a:off x="5956" y="2225"/>
              <a:ext cx="187" cy="357"/>
            </a:xfrm>
            <a:custGeom>
              <a:avLst/>
              <a:gdLst>
                <a:gd name="T0" fmla="*/ 0 w 187"/>
                <a:gd name="T1" fmla="*/ 102 h 357"/>
                <a:gd name="T2" fmla="*/ 0 w 187"/>
                <a:gd name="T3" fmla="*/ 357 h 357"/>
                <a:gd name="T4" fmla="*/ 187 w 187"/>
                <a:gd name="T5" fmla="*/ 256 h 357"/>
                <a:gd name="T6" fmla="*/ 187 w 187"/>
                <a:gd name="T7" fmla="*/ 0 h 357"/>
                <a:gd name="T8" fmla="*/ 0 w 187"/>
                <a:gd name="T9" fmla="*/ 10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57">
                  <a:moveTo>
                    <a:pt x="0" y="102"/>
                  </a:moveTo>
                  <a:lnTo>
                    <a:pt x="0" y="357"/>
                  </a:lnTo>
                  <a:lnTo>
                    <a:pt x="187" y="256"/>
                  </a:lnTo>
                  <a:lnTo>
                    <a:pt x="187" y="0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9" name="Freeform 42"/>
            <p:cNvSpPr>
              <a:spLocks/>
            </p:cNvSpPr>
            <p:nvPr/>
          </p:nvSpPr>
          <p:spPr bwMode="auto">
            <a:xfrm>
              <a:off x="5842" y="2162"/>
              <a:ext cx="301" cy="420"/>
            </a:xfrm>
            <a:custGeom>
              <a:avLst/>
              <a:gdLst>
                <a:gd name="T0" fmla="*/ 786 w 786"/>
                <a:gd name="T1" fmla="*/ 162 h 1092"/>
                <a:gd name="T2" fmla="*/ 484 w 786"/>
                <a:gd name="T3" fmla="*/ 0 h 1092"/>
                <a:gd name="T4" fmla="*/ 0 w 786"/>
                <a:gd name="T5" fmla="*/ 264 h 1092"/>
                <a:gd name="T6" fmla="*/ 1 w 786"/>
                <a:gd name="T7" fmla="*/ 941 h 1092"/>
                <a:gd name="T8" fmla="*/ 299 w 786"/>
                <a:gd name="T9" fmla="*/ 1092 h 1092"/>
                <a:gd name="T10" fmla="*/ 299 w 786"/>
                <a:gd name="T11" fmla="*/ 1092 h 1092"/>
                <a:gd name="T12" fmla="*/ 786 w 786"/>
                <a:gd name="T13" fmla="*/ 828 h 1092"/>
                <a:gd name="T14" fmla="*/ 786 w 786"/>
                <a:gd name="T15" fmla="*/ 16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6" h="1092">
                  <a:moveTo>
                    <a:pt x="786" y="162"/>
                  </a:moveTo>
                  <a:lnTo>
                    <a:pt x="484" y="0"/>
                  </a:lnTo>
                  <a:lnTo>
                    <a:pt x="0" y="264"/>
                  </a:lnTo>
                  <a:lnTo>
                    <a:pt x="1" y="941"/>
                  </a:lnTo>
                  <a:cubicBezTo>
                    <a:pt x="78" y="1021"/>
                    <a:pt x="184" y="1075"/>
                    <a:pt x="299" y="1092"/>
                  </a:cubicBezTo>
                  <a:lnTo>
                    <a:pt x="299" y="1092"/>
                  </a:lnTo>
                  <a:lnTo>
                    <a:pt x="786" y="828"/>
                  </a:lnTo>
                  <a:lnTo>
                    <a:pt x="786" y="16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60" name="Picture 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407"/>
              <a:ext cx="4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Freeform 45"/>
            <p:cNvSpPr>
              <a:spLocks/>
            </p:cNvSpPr>
            <p:nvPr/>
          </p:nvSpPr>
          <p:spPr bwMode="auto">
            <a:xfrm>
              <a:off x="5884" y="2420"/>
              <a:ext cx="21" cy="26"/>
            </a:xfrm>
            <a:custGeom>
              <a:avLst/>
              <a:gdLst>
                <a:gd name="T0" fmla="*/ 19 w 21"/>
                <a:gd name="T1" fmla="*/ 10 h 26"/>
                <a:gd name="T2" fmla="*/ 6 w 21"/>
                <a:gd name="T3" fmla="*/ 2 h 26"/>
                <a:gd name="T4" fmla="*/ 2 w 21"/>
                <a:gd name="T5" fmla="*/ 16 h 26"/>
                <a:gd name="T6" fmla="*/ 14 w 21"/>
                <a:gd name="T7" fmla="*/ 24 h 26"/>
                <a:gd name="T8" fmla="*/ 19 w 21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9" y="10"/>
                  </a:moveTo>
                  <a:cubicBezTo>
                    <a:pt x="16" y="4"/>
                    <a:pt x="11" y="0"/>
                    <a:pt x="6" y="2"/>
                  </a:cubicBezTo>
                  <a:cubicBezTo>
                    <a:pt x="2" y="3"/>
                    <a:pt x="0" y="10"/>
                    <a:pt x="2" y="16"/>
                  </a:cubicBezTo>
                  <a:cubicBezTo>
                    <a:pt x="4" y="22"/>
                    <a:pt x="10" y="26"/>
                    <a:pt x="14" y="24"/>
                  </a:cubicBezTo>
                  <a:cubicBezTo>
                    <a:pt x="19" y="23"/>
                    <a:pt x="21" y="16"/>
                    <a:pt x="19" y="1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3" name="Freeform 46"/>
            <p:cNvSpPr>
              <a:spLocks noEditPoints="1"/>
            </p:cNvSpPr>
            <p:nvPr/>
          </p:nvSpPr>
          <p:spPr bwMode="auto">
            <a:xfrm>
              <a:off x="5860" y="2474"/>
              <a:ext cx="78" cy="71"/>
            </a:xfrm>
            <a:custGeom>
              <a:avLst/>
              <a:gdLst>
                <a:gd name="T0" fmla="*/ 0 w 201"/>
                <a:gd name="T1" fmla="*/ 0 h 185"/>
                <a:gd name="T2" fmla="*/ 201 w 201"/>
                <a:gd name="T3" fmla="*/ 104 h 185"/>
                <a:gd name="T4" fmla="*/ 0 w 201"/>
                <a:gd name="T5" fmla="*/ 41 h 185"/>
                <a:gd name="T6" fmla="*/ 201 w 201"/>
                <a:gd name="T7" fmla="*/ 144 h 185"/>
                <a:gd name="T8" fmla="*/ 0 w 201"/>
                <a:gd name="T9" fmla="*/ 81 h 185"/>
                <a:gd name="T10" fmla="*/ 201 w 201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85">
                  <a:moveTo>
                    <a:pt x="0" y="0"/>
                  </a:moveTo>
                  <a:cubicBezTo>
                    <a:pt x="60" y="50"/>
                    <a:pt x="129" y="85"/>
                    <a:pt x="201" y="104"/>
                  </a:cubicBezTo>
                  <a:moveTo>
                    <a:pt x="0" y="41"/>
                  </a:moveTo>
                  <a:cubicBezTo>
                    <a:pt x="60" y="90"/>
                    <a:pt x="129" y="126"/>
                    <a:pt x="201" y="144"/>
                  </a:cubicBezTo>
                  <a:moveTo>
                    <a:pt x="0" y="81"/>
                  </a:moveTo>
                  <a:cubicBezTo>
                    <a:pt x="60" y="131"/>
                    <a:pt x="129" y="166"/>
                    <a:pt x="201" y="1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8 w 218"/>
                <a:gd name="T1" fmla="*/ 18 h 121"/>
                <a:gd name="T2" fmla="*/ 209 w 218"/>
                <a:gd name="T3" fmla="*/ 121 h 121"/>
                <a:gd name="T4" fmla="*/ 217 w 218"/>
                <a:gd name="T5" fmla="*/ 110 h 121"/>
                <a:gd name="T6" fmla="*/ 209 w 218"/>
                <a:gd name="T7" fmla="*/ 103 h 121"/>
                <a:gd name="T8" fmla="*/ 12 w 218"/>
                <a:gd name="T9" fmla="*/ 2 h 121"/>
                <a:gd name="T10" fmla="*/ 2 w 218"/>
                <a:gd name="T11" fmla="*/ 2 h 121"/>
                <a:gd name="T12" fmla="*/ 1 w 218"/>
                <a:gd name="T13" fmla="*/ 7 h 121"/>
                <a:gd name="T14" fmla="*/ 8 w 218"/>
                <a:gd name="T15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21">
                  <a:moveTo>
                    <a:pt x="8" y="18"/>
                  </a:moveTo>
                  <a:cubicBezTo>
                    <a:pt x="66" y="66"/>
                    <a:pt x="135" y="102"/>
                    <a:pt x="209" y="121"/>
                  </a:cubicBezTo>
                  <a:cubicBezTo>
                    <a:pt x="215" y="120"/>
                    <a:pt x="218" y="115"/>
                    <a:pt x="217" y="110"/>
                  </a:cubicBezTo>
                  <a:cubicBezTo>
                    <a:pt x="216" y="106"/>
                    <a:pt x="213" y="103"/>
                    <a:pt x="209" y="103"/>
                  </a:cubicBezTo>
                  <a:cubicBezTo>
                    <a:pt x="136" y="84"/>
                    <a:pt x="69" y="49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12"/>
                    <a:pt x="4" y="16"/>
                    <a:pt x="8" y="1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5" name="Freeform 48"/>
            <p:cNvSpPr>
              <a:spLocks/>
            </p:cNvSpPr>
            <p:nvPr/>
          </p:nvSpPr>
          <p:spPr bwMode="auto">
            <a:xfrm>
              <a:off x="5857" y="2313"/>
              <a:ext cx="84" cy="46"/>
            </a:xfrm>
            <a:custGeom>
              <a:avLst/>
              <a:gdLst>
                <a:gd name="T0" fmla="*/ 3 w 84"/>
                <a:gd name="T1" fmla="*/ 7 h 46"/>
                <a:gd name="T2" fmla="*/ 80 w 84"/>
                <a:gd name="T3" fmla="*/ 46 h 46"/>
                <a:gd name="T4" fmla="*/ 83 w 84"/>
                <a:gd name="T5" fmla="*/ 42 h 46"/>
                <a:gd name="T6" fmla="*/ 80 w 84"/>
                <a:gd name="T7" fmla="*/ 39 h 46"/>
                <a:gd name="T8" fmla="*/ 5 w 84"/>
                <a:gd name="T9" fmla="*/ 1 h 46"/>
                <a:gd name="T10" fmla="*/ 1 w 84"/>
                <a:gd name="T11" fmla="*/ 1 h 46"/>
                <a:gd name="T12" fmla="*/ 0 w 84"/>
                <a:gd name="T13" fmla="*/ 2 h 46"/>
                <a:gd name="T14" fmla="*/ 3 w 84"/>
                <a:gd name="T1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6">
                  <a:moveTo>
                    <a:pt x="3" y="7"/>
                  </a:moveTo>
                  <a:cubicBezTo>
                    <a:pt x="25" y="25"/>
                    <a:pt x="52" y="39"/>
                    <a:pt x="80" y="46"/>
                  </a:cubicBezTo>
                  <a:cubicBezTo>
                    <a:pt x="83" y="46"/>
                    <a:pt x="84" y="44"/>
                    <a:pt x="83" y="42"/>
                  </a:cubicBezTo>
                  <a:cubicBezTo>
                    <a:pt x="83" y="40"/>
                    <a:pt x="82" y="39"/>
                    <a:pt x="80" y="39"/>
                  </a:cubicBezTo>
                  <a:cubicBezTo>
                    <a:pt x="52" y="32"/>
                    <a:pt x="26" y="19"/>
                    <a:pt x="5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2" y="6"/>
                    <a:pt x="3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66" name="Picture 4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5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" y="2327"/>
              <a:ext cx="37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Freeform 51"/>
            <p:cNvSpPr>
              <a:spLocks/>
            </p:cNvSpPr>
            <p:nvPr/>
          </p:nvSpPr>
          <p:spPr bwMode="auto">
            <a:xfrm>
              <a:off x="5880" y="2332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 w 26"/>
                <a:gd name="T3" fmla="*/ 6 h 18"/>
                <a:gd name="T4" fmla="*/ 16 w 26"/>
                <a:gd name="T5" fmla="*/ 18 h 18"/>
                <a:gd name="T6" fmla="*/ 26 w 2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cubicBezTo>
                    <a:pt x="21" y="5"/>
                    <a:pt x="11" y="0"/>
                    <a:pt x="2" y="6"/>
                  </a:cubicBezTo>
                  <a:cubicBezTo>
                    <a:pt x="0" y="11"/>
                    <a:pt x="6" y="17"/>
                    <a:pt x="16" y="18"/>
                  </a:cubicBezTo>
                  <a:cubicBezTo>
                    <a:pt x="19" y="18"/>
                    <a:pt x="23" y="18"/>
                    <a:pt x="26" y="1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69" name="Picture 5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5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5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" y="2333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Freeform 55"/>
            <p:cNvSpPr>
              <a:spLocks/>
            </p:cNvSpPr>
            <p:nvPr/>
          </p:nvSpPr>
          <p:spPr bwMode="auto">
            <a:xfrm>
              <a:off x="5860" y="2345"/>
              <a:ext cx="78" cy="45"/>
            </a:xfrm>
            <a:custGeom>
              <a:avLst/>
              <a:gdLst>
                <a:gd name="T0" fmla="*/ 0 w 201"/>
                <a:gd name="T1" fmla="*/ 13 h 116"/>
                <a:gd name="T2" fmla="*/ 201 w 201"/>
                <a:gd name="T3" fmla="*/ 116 h 116"/>
                <a:gd name="T4" fmla="*/ 201 w 201"/>
                <a:gd name="T5" fmla="*/ 116 h 116"/>
                <a:gd name="T6" fmla="*/ 201 w 201"/>
                <a:gd name="T7" fmla="*/ 103 h 116"/>
                <a:gd name="T8" fmla="*/ 0 w 201"/>
                <a:gd name="T9" fmla="*/ 0 h 116"/>
                <a:gd name="T10" fmla="*/ 0 w 201"/>
                <a:gd name="T11" fmla="*/ 0 h 116"/>
                <a:gd name="T12" fmla="*/ 0 w 201"/>
                <a:gd name="T13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16">
                  <a:moveTo>
                    <a:pt x="0" y="13"/>
                  </a:moveTo>
                  <a:cubicBezTo>
                    <a:pt x="57" y="62"/>
                    <a:pt x="126" y="97"/>
                    <a:pt x="201" y="116"/>
                  </a:cubicBezTo>
                  <a:lnTo>
                    <a:pt x="201" y="116"/>
                  </a:lnTo>
                  <a:lnTo>
                    <a:pt x="201" y="103"/>
                  </a:lnTo>
                  <a:cubicBezTo>
                    <a:pt x="127" y="82"/>
                    <a:pt x="58" y="47"/>
                    <a:pt x="0" y="0"/>
                  </a:cubicBez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3" name="Freeform 56"/>
            <p:cNvSpPr>
              <a:spLocks/>
            </p:cNvSpPr>
            <p:nvPr/>
          </p:nvSpPr>
          <p:spPr bwMode="auto">
            <a:xfrm>
              <a:off x="5860" y="2340"/>
              <a:ext cx="78" cy="60"/>
            </a:xfrm>
            <a:custGeom>
              <a:avLst/>
              <a:gdLst>
                <a:gd name="T0" fmla="*/ 0 w 201"/>
                <a:gd name="T1" fmla="*/ 0 h 156"/>
                <a:gd name="T2" fmla="*/ 0 w 201"/>
                <a:gd name="T3" fmla="*/ 53 h 156"/>
                <a:gd name="T4" fmla="*/ 201 w 201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0" y="0"/>
                  </a:moveTo>
                  <a:lnTo>
                    <a:pt x="0" y="53"/>
                  </a:lnTo>
                  <a:cubicBezTo>
                    <a:pt x="58" y="100"/>
                    <a:pt x="127" y="136"/>
                    <a:pt x="201" y="156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4" name="Freeform 57"/>
            <p:cNvSpPr>
              <a:spLocks/>
            </p:cNvSpPr>
            <p:nvPr/>
          </p:nvSpPr>
          <p:spPr bwMode="auto">
            <a:xfrm>
              <a:off x="5860" y="2341"/>
              <a:ext cx="78" cy="60"/>
            </a:xfrm>
            <a:custGeom>
              <a:avLst/>
              <a:gdLst>
                <a:gd name="T0" fmla="*/ 201 w 201"/>
                <a:gd name="T1" fmla="*/ 156 h 156"/>
                <a:gd name="T2" fmla="*/ 201 w 201"/>
                <a:gd name="T3" fmla="*/ 104 h 156"/>
                <a:gd name="T4" fmla="*/ 0 w 201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156">
                  <a:moveTo>
                    <a:pt x="201" y="156"/>
                  </a:moveTo>
                  <a:lnTo>
                    <a:pt x="201" y="104"/>
                  </a:lnTo>
                  <a:cubicBezTo>
                    <a:pt x="127" y="82"/>
                    <a:pt x="59" y="4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5" name="Freeform 58"/>
            <p:cNvSpPr>
              <a:spLocks/>
            </p:cNvSpPr>
            <p:nvPr/>
          </p:nvSpPr>
          <p:spPr bwMode="auto">
            <a:xfrm>
              <a:off x="6045" y="2532"/>
              <a:ext cx="80" cy="57"/>
            </a:xfrm>
            <a:custGeom>
              <a:avLst/>
              <a:gdLst>
                <a:gd name="T0" fmla="*/ 0 w 208"/>
                <a:gd name="T1" fmla="*/ 123 h 147"/>
                <a:gd name="T2" fmla="*/ 144 w 208"/>
                <a:gd name="T3" fmla="*/ 130 h 147"/>
                <a:gd name="T4" fmla="*/ 202 w 208"/>
                <a:gd name="T5" fmla="*/ 68 h 147"/>
                <a:gd name="T6" fmla="*/ 151 w 208"/>
                <a:gd name="T7" fmla="*/ 1 h 147"/>
                <a:gd name="T8" fmla="*/ 139 w 208"/>
                <a:gd name="T9" fmla="*/ 0 h 147"/>
                <a:gd name="T10" fmla="*/ 0 w 208"/>
                <a:gd name="T11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47">
                  <a:moveTo>
                    <a:pt x="0" y="123"/>
                  </a:moveTo>
                  <a:cubicBezTo>
                    <a:pt x="45" y="145"/>
                    <a:pt x="97" y="147"/>
                    <a:pt x="144" y="130"/>
                  </a:cubicBezTo>
                  <a:cubicBezTo>
                    <a:pt x="172" y="119"/>
                    <a:pt x="194" y="96"/>
                    <a:pt x="202" y="68"/>
                  </a:cubicBezTo>
                  <a:cubicBezTo>
                    <a:pt x="208" y="37"/>
                    <a:pt x="185" y="6"/>
                    <a:pt x="151" y="1"/>
                  </a:cubicBezTo>
                  <a:cubicBezTo>
                    <a:pt x="147" y="0"/>
                    <a:pt x="143" y="0"/>
                    <a:pt x="139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6" name="Rectangle 59"/>
            <p:cNvSpPr>
              <a:spLocks noChangeArrowheads="1"/>
            </p:cNvSpPr>
            <p:nvPr/>
          </p:nvSpPr>
          <p:spPr bwMode="auto">
            <a:xfrm>
              <a:off x="5989" y="2432"/>
              <a:ext cx="116" cy="6"/>
            </a:xfrm>
            <a:prstGeom prst="rect">
              <a:avLst/>
            </a:pr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7" name="Rectangle 60"/>
            <p:cNvSpPr>
              <a:spLocks noChangeArrowheads="1"/>
            </p:cNvSpPr>
            <p:nvPr/>
          </p:nvSpPr>
          <p:spPr bwMode="auto">
            <a:xfrm>
              <a:off x="5989" y="2438"/>
              <a:ext cx="116" cy="6"/>
            </a:xfrm>
            <a:prstGeom prst="rect">
              <a:avLst/>
            </a:prstGeom>
            <a:solidFill>
              <a:srgbClr val="5B9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8" name="Rectangle 61"/>
            <p:cNvSpPr>
              <a:spLocks noChangeArrowheads="1"/>
            </p:cNvSpPr>
            <p:nvPr/>
          </p:nvSpPr>
          <p:spPr bwMode="auto">
            <a:xfrm>
              <a:off x="5989" y="2444"/>
              <a:ext cx="116" cy="6"/>
            </a:xfrm>
            <a:prstGeom prst="rect">
              <a:avLst/>
            </a:prstGeom>
            <a:solidFill>
              <a:srgbClr val="6DA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9" name="Rectangle 62"/>
            <p:cNvSpPr>
              <a:spLocks noChangeArrowheads="1"/>
            </p:cNvSpPr>
            <p:nvPr/>
          </p:nvSpPr>
          <p:spPr bwMode="auto">
            <a:xfrm>
              <a:off x="5989" y="2450"/>
              <a:ext cx="116" cy="6"/>
            </a:xfrm>
            <a:prstGeom prst="rect">
              <a:avLst/>
            </a:prstGeom>
            <a:solidFill>
              <a:srgbClr val="7F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0" name="Rectangle 63"/>
            <p:cNvSpPr>
              <a:spLocks noChangeArrowheads="1"/>
            </p:cNvSpPr>
            <p:nvPr/>
          </p:nvSpPr>
          <p:spPr bwMode="auto">
            <a:xfrm>
              <a:off x="5989" y="2456"/>
              <a:ext cx="116" cy="7"/>
            </a:xfrm>
            <a:prstGeom prst="rect">
              <a:avLst/>
            </a:prstGeom>
            <a:solidFill>
              <a:srgbClr val="91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1" name="Rectangle 64"/>
            <p:cNvSpPr>
              <a:spLocks noChangeArrowheads="1"/>
            </p:cNvSpPr>
            <p:nvPr/>
          </p:nvSpPr>
          <p:spPr bwMode="auto">
            <a:xfrm>
              <a:off x="5989" y="2463"/>
              <a:ext cx="116" cy="6"/>
            </a:xfrm>
            <a:prstGeom prst="rect">
              <a:avLst/>
            </a:prstGeom>
            <a:solidFill>
              <a:srgbClr val="A4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2" name="Rectangle 65"/>
            <p:cNvSpPr>
              <a:spLocks noChangeArrowheads="1"/>
            </p:cNvSpPr>
            <p:nvPr/>
          </p:nvSpPr>
          <p:spPr bwMode="auto">
            <a:xfrm>
              <a:off x="5989" y="2469"/>
              <a:ext cx="116" cy="6"/>
            </a:xfrm>
            <a:prstGeom prst="rect">
              <a:avLst/>
            </a:prstGeom>
            <a:solidFill>
              <a:srgbClr val="B7D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3" name="Rectangle 66"/>
            <p:cNvSpPr>
              <a:spLocks noChangeArrowheads="1"/>
            </p:cNvSpPr>
            <p:nvPr/>
          </p:nvSpPr>
          <p:spPr bwMode="auto">
            <a:xfrm>
              <a:off x="5989" y="2475"/>
              <a:ext cx="116" cy="6"/>
            </a:xfrm>
            <a:prstGeom prst="rect">
              <a:avLst/>
            </a:prstGeom>
            <a:solidFill>
              <a:srgbClr val="C9D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4" name="Rectangle 67"/>
            <p:cNvSpPr>
              <a:spLocks noChangeArrowheads="1"/>
            </p:cNvSpPr>
            <p:nvPr/>
          </p:nvSpPr>
          <p:spPr bwMode="auto">
            <a:xfrm>
              <a:off x="5989" y="2481"/>
              <a:ext cx="116" cy="6"/>
            </a:xfrm>
            <a:prstGeom prst="rect">
              <a:avLst/>
            </a:prstGeom>
            <a:solidFill>
              <a:srgbClr val="DB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5" name="Rectangle 68"/>
            <p:cNvSpPr>
              <a:spLocks noChangeArrowheads="1"/>
            </p:cNvSpPr>
            <p:nvPr/>
          </p:nvSpPr>
          <p:spPr bwMode="auto">
            <a:xfrm>
              <a:off x="5989" y="2487"/>
              <a:ext cx="116" cy="6"/>
            </a:xfrm>
            <a:prstGeom prst="rect">
              <a:avLst/>
            </a:pr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6" name="Oval 69"/>
            <p:cNvSpPr>
              <a:spLocks noChangeArrowheads="1"/>
            </p:cNvSpPr>
            <p:nvPr/>
          </p:nvSpPr>
          <p:spPr bwMode="auto">
            <a:xfrm>
              <a:off x="5996" y="2440"/>
              <a:ext cx="103" cy="47"/>
            </a:xfrm>
            <a:prstGeom prst="ellipse">
              <a:avLst/>
            </a:prstGeom>
            <a:noFill/>
            <a:ln w="952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7" name="Rectangle 70"/>
            <p:cNvSpPr>
              <a:spLocks noChangeArrowheads="1"/>
            </p:cNvSpPr>
            <p:nvPr/>
          </p:nvSpPr>
          <p:spPr bwMode="auto">
            <a:xfrm>
              <a:off x="5989" y="2456"/>
              <a:ext cx="6" cy="130"/>
            </a:xfrm>
            <a:prstGeom prst="rect">
              <a:avLst/>
            </a:prstGeom>
            <a:solidFill>
              <a:srgbClr val="508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8" name="Rectangle 71"/>
            <p:cNvSpPr>
              <a:spLocks noChangeArrowheads="1"/>
            </p:cNvSpPr>
            <p:nvPr/>
          </p:nvSpPr>
          <p:spPr bwMode="auto">
            <a:xfrm>
              <a:off x="5995" y="2456"/>
              <a:ext cx="6" cy="130"/>
            </a:xfrm>
            <a:prstGeom prst="rect">
              <a:avLst/>
            </a:prstGeom>
            <a:solidFill>
              <a:srgbClr val="5F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9" name="Rectangle 72"/>
            <p:cNvSpPr>
              <a:spLocks noChangeArrowheads="1"/>
            </p:cNvSpPr>
            <p:nvPr/>
          </p:nvSpPr>
          <p:spPr bwMode="auto">
            <a:xfrm>
              <a:off x="6001" y="2456"/>
              <a:ext cx="6" cy="130"/>
            </a:xfrm>
            <a:prstGeom prst="rect">
              <a:avLst/>
            </a:prstGeom>
            <a:solidFill>
              <a:srgbClr val="72A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0" name="Rectangle 73"/>
            <p:cNvSpPr>
              <a:spLocks noChangeArrowheads="1"/>
            </p:cNvSpPr>
            <p:nvPr/>
          </p:nvSpPr>
          <p:spPr bwMode="auto">
            <a:xfrm>
              <a:off x="6007" y="2456"/>
              <a:ext cx="6" cy="130"/>
            </a:xfrm>
            <a:prstGeom prst="rect">
              <a:avLst/>
            </a:prstGeom>
            <a:solidFill>
              <a:srgbClr val="84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1" name="Rectangle 74"/>
            <p:cNvSpPr>
              <a:spLocks noChangeArrowheads="1"/>
            </p:cNvSpPr>
            <p:nvPr/>
          </p:nvSpPr>
          <p:spPr bwMode="auto">
            <a:xfrm>
              <a:off x="6013" y="2456"/>
              <a:ext cx="6" cy="130"/>
            </a:xfrm>
            <a:prstGeom prst="rect">
              <a:avLst/>
            </a:prstGeom>
            <a:solidFill>
              <a:srgbClr val="97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2" name="Rectangle 75"/>
            <p:cNvSpPr>
              <a:spLocks noChangeArrowheads="1"/>
            </p:cNvSpPr>
            <p:nvPr/>
          </p:nvSpPr>
          <p:spPr bwMode="auto">
            <a:xfrm>
              <a:off x="6019" y="2456"/>
              <a:ext cx="7" cy="130"/>
            </a:xfrm>
            <a:prstGeom prst="rect">
              <a:avLst/>
            </a:prstGeom>
            <a:solidFill>
              <a:srgbClr val="AB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3" name="Rectangle 76"/>
            <p:cNvSpPr>
              <a:spLocks noChangeArrowheads="1"/>
            </p:cNvSpPr>
            <p:nvPr/>
          </p:nvSpPr>
          <p:spPr bwMode="auto">
            <a:xfrm>
              <a:off x="6026" y="2456"/>
              <a:ext cx="6" cy="130"/>
            </a:xfrm>
            <a:prstGeom prst="rect">
              <a:avLst/>
            </a:prstGeom>
            <a:solidFill>
              <a:srgbClr val="BDD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4" name="Rectangle 77"/>
            <p:cNvSpPr>
              <a:spLocks noChangeArrowheads="1"/>
            </p:cNvSpPr>
            <p:nvPr/>
          </p:nvSpPr>
          <p:spPr bwMode="auto">
            <a:xfrm>
              <a:off x="6032" y="2456"/>
              <a:ext cx="6" cy="130"/>
            </a:xfrm>
            <a:prstGeom prst="rect">
              <a:avLst/>
            </a:prstGeom>
            <a:solidFill>
              <a:srgbClr val="D0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5" name="Rectangle 78"/>
            <p:cNvSpPr>
              <a:spLocks noChangeArrowheads="1"/>
            </p:cNvSpPr>
            <p:nvPr/>
          </p:nvSpPr>
          <p:spPr bwMode="auto">
            <a:xfrm>
              <a:off x="6038" y="2456"/>
              <a:ext cx="6" cy="130"/>
            </a:xfrm>
            <a:prstGeom prst="rect">
              <a:avLst/>
            </a:prstGeom>
            <a:solidFill>
              <a:srgbClr val="E2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6" name="Rectangle 79"/>
            <p:cNvSpPr>
              <a:spLocks noChangeArrowheads="1"/>
            </p:cNvSpPr>
            <p:nvPr/>
          </p:nvSpPr>
          <p:spPr bwMode="auto">
            <a:xfrm>
              <a:off x="6044" y="2456"/>
              <a:ext cx="6" cy="130"/>
            </a:xfrm>
            <a:prstGeom prst="rect">
              <a:avLst/>
            </a:prstGeom>
            <a:solidFill>
              <a:srgbClr val="F5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7" name="Rectangle 80"/>
            <p:cNvSpPr>
              <a:spLocks noChangeArrowheads="1"/>
            </p:cNvSpPr>
            <p:nvPr/>
          </p:nvSpPr>
          <p:spPr bwMode="auto">
            <a:xfrm>
              <a:off x="6050" y="2456"/>
              <a:ext cx="6" cy="130"/>
            </a:xfrm>
            <a:prstGeom prst="rect">
              <a:avLst/>
            </a:prstGeom>
            <a:solidFill>
              <a:srgbClr val="F6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8" name="Rectangle 81"/>
            <p:cNvSpPr>
              <a:spLocks noChangeArrowheads="1"/>
            </p:cNvSpPr>
            <p:nvPr/>
          </p:nvSpPr>
          <p:spPr bwMode="auto">
            <a:xfrm>
              <a:off x="6056" y="2456"/>
              <a:ext cx="6" cy="130"/>
            </a:xfrm>
            <a:prstGeom prst="rect">
              <a:avLst/>
            </a:pr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9" name="Rectangle 82"/>
            <p:cNvSpPr>
              <a:spLocks noChangeArrowheads="1"/>
            </p:cNvSpPr>
            <p:nvPr/>
          </p:nvSpPr>
          <p:spPr bwMode="auto">
            <a:xfrm>
              <a:off x="6062" y="2456"/>
              <a:ext cx="7" cy="130"/>
            </a:xfrm>
            <a:prstGeom prst="rect">
              <a:avLst/>
            </a:prstGeom>
            <a:solidFill>
              <a:srgbClr val="D1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0" name="Rectangle 83"/>
            <p:cNvSpPr>
              <a:spLocks noChangeArrowheads="1"/>
            </p:cNvSpPr>
            <p:nvPr/>
          </p:nvSpPr>
          <p:spPr bwMode="auto">
            <a:xfrm>
              <a:off x="6069" y="2456"/>
              <a:ext cx="6" cy="130"/>
            </a:xfrm>
            <a:prstGeom prst="rect">
              <a:avLst/>
            </a:prstGeom>
            <a:solidFill>
              <a:srgbClr val="BE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1" name="Rectangle 84"/>
            <p:cNvSpPr>
              <a:spLocks noChangeArrowheads="1"/>
            </p:cNvSpPr>
            <p:nvPr/>
          </p:nvSpPr>
          <p:spPr bwMode="auto">
            <a:xfrm>
              <a:off x="6075" y="2456"/>
              <a:ext cx="6" cy="130"/>
            </a:xfrm>
            <a:prstGeom prst="rect">
              <a:avLst/>
            </a:prstGeom>
            <a:solidFill>
              <a:srgbClr val="AC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2" name="Rectangle 85"/>
            <p:cNvSpPr>
              <a:spLocks noChangeArrowheads="1"/>
            </p:cNvSpPr>
            <p:nvPr/>
          </p:nvSpPr>
          <p:spPr bwMode="auto">
            <a:xfrm>
              <a:off x="6081" y="2456"/>
              <a:ext cx="6" cy="130"/>
            </a:xfrm>
            <a:prstGeom prst="rect">
              <a:avLst/>
            </a:prstGeom>
            <a:solidFill>
              <a:srgbClr val="98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3" name="Rectangle 86"/>
            <p:cNvSpPr>
              <a:spLocks noChangeArrowheads="1"/>
            </p:cNvSpPr>
            <p:nvPr/>
          </p:nvSpPr>
          <p:spPr bwMode="auto">
            <a:xfrm>
              <a:off x="6087" y="2456"/>
              <a:ext cx="6" cy="130"/>
            </a:xfrm>
            <a:prstGeom prst="rect">
              <a:avLst/>
            </a:prstGeom>
            <a:solidFill>
              <a:srgbClr val="85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4" name="Rectangle 87"/>
            <p:cNvSpPr>
              <a:spLocks noChangeArrowheads="1"/>
            </p:cNvSpPr>
            <p:nvPr/>
          </p:nvSpPr>
          <p:spPr bwMode="auto">
            <a:xfrm>
              <a:off x="6093" y="2456"/>
              <a:ext cx="6" cy="130"/>
            </a:xfrm>
            <a:prstGeom prst="rect">
              <a:avLst/>
            </a:prstGeom>
            <a:solidFill>
              <a:srgbClr val="73A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5" name="Rectangle 88"/>
            <p:cNvSpPr>
              <a:spLocks noChangeArrowheads="1"/>
            </p:cNvSpPr>
            <p:nvPr/>
          </p:nvSpPr>
          <p:spPr bwMode="auto">
            <a:xfrm>
              <a:off x="6099" y="2456"/>
              <a:ext cx="6" cy="130"/>
            </a:xfrm>
            <a:prstGeom prst="rect">
              <a:avLst/>
            </a:prstGeom>
            <a:solidFill>
              <a:srgbClr val="60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6" name="Freeform 89"/>
            <p:cNvSpPr>
              <a:spLocks/>
            </p:cNvSpPr>
            <p:nvPr/>
          </p:nvSpPr>
          <p:spPr bwMode="auto">
            <a:xfrm>
              <a:off x="5996" y="2464"/>
              <a:ext cx="104" cy="115"/>
            </a:xfrm>
            <a:custGeom>
              <a:avLst/>
              <a:gdLst>
                <a:gd name="T0" fmla="*/ 0 w 271"/>
                <a:gd name="T1" fmla="*/ 0 h 301"/>
                <a:gd name="T2" fmla="*/ 0 w 271"/>
                <a:gd name="T3" fmla="*/ 240 h 301"/>
                <a:gd name="T4" fmla="*/ 140 w 271"/>
                <a:gd name="T5" fmla="*/ 300 h 301"/>
                <a:gd name="T6" fmla="*/ 270 w 271"/>
                <a:gd name="T7" fmla="*/ 241 h 301"/>
                <a:gd name="T8" fmla="*/ 270 w 271"/>
                <a:gd name="T9" fmla="*/ 241 h 301"/>
                <a:gd name="T10" fmla="*/ 270 w 271"/>
                <a:gd name="T11" fmla="*/ 0 h 301"/>
                <a:gd name="T12" fmla="*/ 136 w 271"/>
                <a:gd name="T13" fmla="*/ 63 h 301"/>
                <a:gd name="T14" fmla="*/ 0 w 271"/>
                <a:gd name="T15" fmla="*/ 1 h 301"/>
                <a:gd name="T16" fmla="*/ 0 w 271"/>
                <a:gd name="T1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01">
                  <a:moveTo>
                    <a:pt x="0" y="0"/>
                  </a:moveTo>
                  <a:lnTo>
                    <a:pt x="0" y="240"/>
                  </a:lnTo>
                  <a:cubicBezTo>
                    <a:pt x="3" y="275"/>
                    <a:pt x="65" y="301"/>
                    <a:pt x="140" y="300"/>
                  </a:cubicBezTo>
                  <a:cubicBezTo>
                    <a:pt x="210" y="299"/>
                    <a:pt x="266" y="274"/>
                    <a:pt x="270" y="241"/>
                  </a:cubicBezTo>
                  <a:lnTo>
                    <a:pt x="270" y="241"/>
                  </a:lnTo>
                  <a:lnTo>
                    <a:pt x="270" y="0"/>
                  </a:lnTo>
                  <a:cubicBezTo>
                    <a:pt x="271" y="34"/>
                    <a:pt x="211" y="62"/>
                    <a:pt x="136" y="63"/>
                  </a:cubicBezTo>
                  <a:cubicBezTo>
                    <a:pt x="62" y="63"/>
                    <a:pt x="1" y="3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7" name="Freeform 90"/>
            <p:cNvSpPr>
              <a:spLocks/>
            </p:cNvSpPr>
            <p:nvPr/>
          </p:nvSpPr>
          <p:spPr bwMode="auto">
            <a:xfrm>
              <a:off x="5996" y="2440"/>
              <a:ext cx="103" cy="139"/>
            </a:xfrm>
            <a:custGeom>
              <a:avLst/>
              <a:gdLst>
                <a:gd name="T0" fmla="*/ 267 w 267"/>
                <a:gd name="T1" fmla="*/ 62 h 364"/>
                <a:gd name="T2" fmla="*/ 133 w 267"/>
                <a:gd name="T3" fmla="*/ 0 h 364"/>
                <a:gd name="T4" fmla="*/ 0 w 267"/>
                <a:gd name="T5" fmla="*/ 62 h 364"/>
                <a:gd name="T6" fmla="*/ 0 w 267"/>
                <a:gd name="T7" fmla="*/ 63 h 364"/>
                <a:gd name="T8" fmla="*/ 0 w 267"/>
                <a:gd name="T9" fmla="*/ 63 h 364"/>
                <a:gd name="T10" fmla="*/ 0 w 267"/>
                <a:gd name="T11" fmla="*/ 303 h 364"/>
                <a:gd name="T12" fmla="*/ 138 w 267"/>
                <a:gd name="T13" fmla="*/ 362 h 364"/>
                <a:gd name="T14" fmla="*/ 267 w 267"/>
                <a:gd name="T15" fmla="*/ 304 h 364"/>
                <a:gd name="T16" fmla="*/ 267 w 267"/>
                <a:gd name="T17" fmla="*/ 304 h 364"/>
                <a:gd name="T18" fmla="*/ 267 w 267"/>
                <a:gd name="T19" fmla="*/ 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364">
                  <a:moveTo>
                    <a:pt x="267" y="62"/>
                  </a:moveTo>
                  <a:cubicBezTo>
                    <a:pt x="267" y="28"/>
                    <a:pt x="207" y="0"/>
                    <a:pt x="133" y="0"/>
                  </a:cubicBezTo>
                  <a:cubicBezTo>
                    <a:pt x="60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lnTo>
                    <a:pt x="0" y="63"/>
                  </a:lnTo>
                  <a:lnTo>
                    <a:pt x="0" y="303"/>
                  </a:lnTo>
                  <a:cubicBezTo>
                    <a:pt x="2" y="337"/>
                    <a:pt x="64" y="364"/>
                    <a:pt x="138" y="362"/>
                  </a:cubicBezTo>
                  <a:cubicBezTo>
                    <a:pt x="208" y="361"/>
                    <a:pt x="264" y="336"/>
                    <a:pt x="267" y="304"/>
                  </a:cubicBezTo>
                  <a:lnTo>
                    <a:pt x="267" y="304"/>
                  </a:lnTo>
                  <a:lnTo>
                    <a:pt x="267" y="6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208" name="圖片 20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14" y="3129922"/>
            <a:ext cx="838200" cy="600075"/>
          </a:xfrm>
          <a:prstGeom prst="rect">
            <a:avLst/>
          </a:prstGeom>
        </p:spPr>
      </p:pic>
      <p:cxnSp>
        <p:nvCxnSpPr>
          <p:cNvPr id="209" name="直線單箭頭接點 208"/>
          <p:cNvCxnSpPr>
            <a:stCxn id="18" idx="3"/>
          </p:cNvCxnSpPr>
          <p:nvPr/>
        </p:nvCxnSpPr>
        <p:spPr>
          <a:xfrm flipV="1">
            <a:off x="1623419" y="3488879"/>
            <a:ext cx="603138" cy="257467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0" name="文字方塊 209"/>
          <p:cNvSpPr txBox="1"/>
          <p:nvPr/>
        </p:nvSpPr>
        <p:spPr>
          <a:xfrm>
            <a:off x="1860377" y="3488879"/>
            <a:ext cx="15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Controller</a:t>
            </a:r>
            <a:endParaRPr lang="zh-TW" altLang="en-US" dirty="0"/>
          </a:p>
        </p:txBody>
      </p:sp>
      <p:cxnSp>
        <p:nvCxnSpPr>
          <p:cNvPr id="211" name="直線單箭頭接點 210"/>
          <p:cNvCxnSpPr/>
          <p:nvPr/>
        </p:nvCxnSpPr>
        <p:spPr>
          <a:xfrm flipV="1">
            <a:off x="2322614" y="2742422"/>
            <a:ext cx="639034" cy="665363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" name="直線單箭頭接點 211"/>
          <p:cNvCxnSpPr/>
          <p:nvPr/>
        </p:nvCxnSpPr>
        <p:spPr>
          <a:xfrm>
            <a:off x="3341457" y="2727342"/>
            <a:ext cx="3170569" cy="0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3" name="文字方塊 212"/>
          <p:cNvSpPr txBox="1"/>
          <p:nvPr/>
        </p:nvSpPr>
        <p:spPr>
          <a:xfrm>
            <a:off x="4125758" y="2350718"/>
            <a:ext cx="105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</a:t>
            </a:r>
            <a:r>
              <a:rPr lang="en-US" altLang="zh-TW" b="1" dirty="0" smtClean="0"/>
              <a:t>ecure VPN</a:t>
            </a:r>
            <a:endParaRPr lang="zh-TW" altLang="en-US" b="1" dirty="0"/>
          </a:p>
        </p:txBody>
      </p:sp>
      <p:sp>
        <p:nvSpPr>
          <p:cNvPr id="214" name="橢圓 213"/>
          <p:cNvSpPr/>
          <p:nvPr/>
        </p:nvSpPr>
        <p:spPr>
          <a:xfrm>
            <a:off x="1056612" y="4476055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cxnSp>
        <p:nvCxnSpPr>
          <p:cNvPr id="215" name="直線單箭頭接點 214"/>
          <p:cNvCxnSpPr>
            <a:stCxn id="19" idx="0"/>
          </p:cNvCxnSpPr>
          <p:nvPr/>
        </p:nvCxnSpPr>
        <p:spPr>
          <a:xfrm flipV="1">
            <a:off x="729528" y="3858211"/>
            <a:ext cx="634993" cy="673981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6" name="橢圓 215"/>
          <p:cNvSpPr/>
          <p:nvPr/>
        </p:nvSpPr>
        <p:spPr>
          <a:xfrm>
            <a:off x="3642047" y="2329513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cxnSp>
        <p:nvCxnSpPr>
          <p:cNvPr id="217" name="直線單箭頭接點 216"/>
          <p:cNvCxnSpPr/>
          <p:nvPr/>
        </p:nvCxnSpPr>
        <p:spPr>
          <a:xfrm flipH="1">
            <a:off x="3313943" y="2862775"/>
            <a:ext cx="3031695" cy="10115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8" name="橢圓 217"/>
          <p:cNvSpPr/>
          <p:nvPr/>
        </p:nvSpPr>
        <p:spPr>
          <a:xfrm>
            <a:off x="8173412" y="1556556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19" name="橢圓 218"/>
          <p:cNvSpPr/>
          <p:nvPr/>
        </p:nvSpPr>
        <p:spPr>
          <a:xfrm>
            <a:off x="5716891" y="3010709"/>
            <a:ext cx="317312" cy="395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cxnSp>
        <p:nvCxnSpPr>
          <p:cNvPr id="220" name="直線單箭頭接點 219"/>
          <p:cNvCxnSpPr/>
          <p:nvPr/>
        </p:nvCxnSpPr>
        <p:spPr>
          <a:xfrm flipV="1">
            <a:off x="8156069" y="2077040"/>
            <a:ext cx="669310" cy="350262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1" name="直線單箭頭接點 220"/>
          <p:cNvCxnSpPr/>
          <p:nvPr/>
        </p:nvCxnSpPr>
        <p:spPr>
          <a:xfrm flipH="1">
            <a:off x="8173412" y="2252171"/>
            <a:ext cx="725980" cy="394206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2" name="文字方塊 221"/>
          <p:cNvSpPr txBox="1"/>
          <p:nvPr/>
        </p:nvSpPr>
        <p:spPr>
          <a:xfrm>
            <a:off x="370808" y="6047963"/>
            <a:ext cx="2377597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聯盟成員設備，由聯盟成員自行管理。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3" name="文字方塊 222"/>
          <p:cNvSpPr txBox="1"/>
          <p:nvPr/>
        </p:nvSpPr>
        <p:spPr>
          <a:xfrm>
            <a:off x="8047644" y="1033336"/>
            <a:ext cx="111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TANet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32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52513"/>
            <a:ext cx="7200900" cy="649287"/>
          </a:xfrm>
        </p:spPr>
        <p:txBody>
          <a:bodyPr/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議程</a:t>
            </a:r>
            <a:endParaRPr lang="uk-UA" altLang="zh-TW" sz="4400" b="1" dirty="0">
              <a:latin typeface="Tahoma" charset="0"/>
              <a:ea typeface="標楷體" panose="03000509000000000000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33563"/>
            <a:ext cx="7905282" cy="26755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校園漫遊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漫遊方式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endParaRPr lang="uk-UA" altLang="zh-TW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42147"/>
            <a:ext cx="3066528" cy="303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33"/>
          <p:cNvSpPr/>
          <p:nvPr/>
        </p:nvSpPr>
        <p:spPr>
          <a:xfrm>
            <a:off x="4382610" y="4218628"/>
            <a:ext cx="3243039" cy="24330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817726" y="1646006"/>
            <a:ext cx="1080221" cy="4685739"/>
            <a:chOff x="10415834" y="1212137"/>
            <a:chExt cx="1080221" cy="4685739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914" y="3492575"/>
              <a:ext cx="975254" cy="403896"/>
            </a:xfrm>
            <a:prstGeom prst="rect">
              <a:avLst/>
            </a:prstGeom>
          </p:spPr>
        </p:pic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5856" y="1212137"/>
              <a:ext cx="839204" cy="689219"/>
            </a:xfrm>
            <a:prstGeom prst="rect">
              <a:avLst/>
            </a:prstGeom>
          </p:spPr>
        </p:pic>
        <p:pic>
          <p:nvPicPr>
            <p:cNvPr id="83" name="Picture 2" descr="http://www.happygocard.com.tw/official/upload/RT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38" b="28491"/>
            <a:stretch/>
          </p:blipFill>
          <p:spPr bwMode="auto">
            <a:xfrm>
              <a:off x="10460195" y="3935852"/>
              <a:ext cx="983973" cy="40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1603" y="4419161"/>
              <a:ext cx="941158" cy="3757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4" descr="http://www.family.com.tw/manager/Marketing/Images/FamilyMart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99" b="36101"/>
            <a:stretch/>
          </p:blipFill>
          <p:spPr bwMode="auto">
            <a:xfrm>
              <a:off x="10487831" y="2673764"/>
              <a:ext cx="975254" cy="377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6" descr="http://brutcake.com/weblog/wp-content/uploads/2013/08/%E5%85%89%E9%BB%9E%E8%8F%AF%E5%B1%B1logo-150x56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834" y="5494594"/>
              <a:ext cx="1080221" cy="40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http://www.yh.org.tw/Upload/Success/Pro-201131613133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8788" y="4855818"/>
              <a:ext cx="990649" cy="588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0" descr="https://fbcdn-profile-a.akamaihd.net/hprofile-ak-xfp1/v/t1.0-1/1148845_10201690062031265_124304716_n.jpg?oh=6796ae6f82374fa0aed3f2c6d4b1e35c&amp;oe=55B6AEE3&amp;__gda__=1436729557_ec86a0079aec973e9e4312e4d6a24f8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33" b="31404"/>
            <a:stretch/>
          </p:blipFill>
          <p:spPr bwMode="auto">
            <a:xfrm>
              <a:off x="10481603" y="3056054"/>
              <a:ext cx="987710" cy="40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2" descr="http://www.skm.com.tw/Upload/07EE360E-E337-461A-90F4-4E6A4FA71BCB/zh-TW/2014041709554026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856" y="1901356"/>
              <a:ext cx="894621" cy="75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Прямоугольник 121"/>
          <p:cNvSpPr/>
          <p:nvPr/>
        </p:nvSpPr>
        <p:spPr>
          <a:xfrm>
            <a:off x="4566646" y="4524521"/>
            <a:ext cx="3077928" cy="200054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TW" altLang="en-US" sz="2800" b="1" u="sng" dirty="0" smtClean="0"/>
              <a:t>增加更多熱點服務</a:t>
            </a:r>
            <a:endParaRPr lang="en-US" altLang="zh-TW" sz="2800" b="1" u="sng" dirty="0" smtClean="0"/>
          </a:p>
          <a:p>
            <a:r>
              <a:rPr lang="en-US" altLang="zh-TW" sz="2400" dirty="0" smtClean="0"/>
              <a:t>Taipei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Free</a:t>
            </a:r>
            <a:r>
              <a:rPr lang="zh-TW" altLang="en-US" sz="2400" dirty="0" smtClean="0"/>
              <a:t>帳號可直接使用聯盟</a:t>
            </a:r>
            <a:r>
              <a:rPr lang="en-US" altLang="zh-TW" sz="2400" dirty="0" smtClean="0"/>
              <a:t>3,000</a:t>
            </a:r>
            <a:r>
              <a:rPr lang="zh-TW" altLang="en-US" sz="2400" dirty="0" smtClean="0"/>
              <a:t>個商家熱點。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加上</a:t>
            </a:r>
            <a:r>
              <a:rPr lang="en-US" altLang="zh-TW" sz="2400" dirty="0" err="1" smtClean="0"/>
              <a:t>TaipeiFree</a:t>
            </a:r>
            <a:r>
              <a:rPr lang="zh-TW" altLang="en-US" sz="2400" dirty="0" smtClean="0"/>
              <a:t>共計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千個</a:t>
            </a:r>
            <a:r>
              <a:rPr lang="en-US" altLang="zh-TW" sz="2400" dirty="0" smtClean="0"/>
              <a:t>)</a:t>
            </a:r>
            <a:endParaRPr lang="en-US" altLang="zh-TW" sz="1400" dirty="0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校園漫遊</a:t>
            </a:r>
            <a:endParaRPr lang="en-US" altLang="zh-TW" sz="4400" b="1" dirty="0" smtClean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507" y="864848"/>
            <a:ext cx="7056438" cy="112576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Taipei Free </a:t>
            </a:r>
            <a:r>
              <a:rPr lang="zh-TW" altLang="en-US" dirty="0" smtClean="0">
                <a:solidFill>
                  <a:schemeClr val="tx1"/>
                </a:solidFill>
              </a:rPr>
              <a:t>與校園</a:t>
            </a:r>
            <a:r>
              <a:rPr lang="zh-TW" altLang="en-US" dirty="0">
                <a:solidFill>
                  <a:schemeClr val="tx1"/>
                </a:solidFill>
              </a:rPr>
              <a:t>無線</a:t>
            </a:r>
            <a:r>
              <a:rPr lang="zh-TW" altLang="en-US" dirty="0" smtClean="0">
                <a:solidFill>
                  <a:schemeClr val="tx1"/>
                </a:solidFill>
              </a:rPr>
              <a:t>網路，早已漫遊交換。連接的架構與</a:t>
            </a:r>
            <a:r>
              <a:rPr lang="en-US" altLang="zh-TW" dirty="0" err="1" smtClean="0">
                <a:solidFill>
                  <a:schemeClr val="tx1"/>
                </a:solidFill>
              </a:rPr>
              <a:t>iTaiwan</a:t>
            </a:r>
            <a:r>
              <a:rPr lang="zh-TW" altLang="en-US" dirty="0" smtClean="0">
                <a:solidFill>
                  <a:schemeClr val="tx1"/>
                </a:solidFill>
              </a:rPr>
              <a:t>相同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sp>
        <p:nvSpPr>
          <p:cNvPr id="36" name="Rectangle 33"/>
          <p:cNvSpPr/>
          <p:nvPr/>
        </p:nvSpPr>
        <p:spPr>
          <a:xfrm>
            <a:off x="359286" y="2128501"/>
            <a:ext cx="3338715" cy="22651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1027537" y="3754248"/>
            <a:ext cx="3367087" cy="1239838"/>
            <a:chOff x="2295264" y="3754619"/>
            <a:chExt cx="1731311" cy="637176"/>
          </a:xfrm>
          <a:solidFill>
            <a:srgbClr val="FFC000"/>
          </a:solidFill>
        </p:grpSpPr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2295264" y="4073615"/>
              <a:ext cx="1731311" cy="318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396" y="0"/>
                </a:cxn>
                <a:cxn ang="0">
                  <a:pos x="4396" y="0"/>
                </a:cxn>
                <a:cxn ang="0">
                  <a:pos x="4396" y="0"/>
                </a:cxn>
                <a:cxn ang="0">
                  <a:pos x="4225" y="17"/>
                </a:cxn>
                <a:cxn ang="0">
                  <a:pos x="4111" y="103"/>
                </a:cxn>
                <a:cxn ang="0">
                  <a:pos x="3993" y="183"/>
                </a:cxn>
                <a:cxn ang="0">
                  <a:pos x="3872" y="257"/>
                </a:cxn>
                <a:cxn ang="0">
                  <a:pos x="3748" y="327"/>
                </a:cxn>
                <a:cxn ang="0">
                  <a:pos x="3619" y="392"/>
                </a:cxn>
                <a:cxn ang="0">
                  <a:pos x="3488" y="451"/>
                </a:cxn>
                <a:cxn ang="0">
                  <a:pos x="3356" y="505"/>
                </a:cxn>
                <a:cxn ang="0">
                  <a:pos x="3219" y="552"/>
                </a:cxn>
                <a:cxn ang="0">
                  <a:pos x="3079" y="595"/>
                </a:cxn>
                <a:cxn ang="0">
                  <a:pos x="2938" y="630"/>
                </a:cxn>
                <a:cxn ang="0">
                  <a:pos x="2794" y="659"/>
                </a:cxn>
                <a:cxn ang="0">
                  <a:pos x="2648" y="683"/>
                </a:cxn>
                <a:cxn ang="0">
                  <a:pos x="2500" y="700"/>
                </a:cxn>
                <a:cxn ang="0">
                  <a:pos x="2350" y="710"/>
                </a:cxn>
                <a:cxn ang="0">
                  <a:pos x="2198" y="713"/>
                </a:cxn>
                <a:cxn ang="0">
                  <a:pos x="2046" y="710"/>
                </a:cxn>
                <a:cxn ang="0">
                  <a:pos x="1897" y="700"/>
                </a:cxn>
                <a:cxn ang="0">
                  <a:pos x="1748" y="683"/>
                </a:cxn>
                <a:cxn ang="0">
                  <a:pos x="1603" y="659"/>
                </a:cxn>
                <a:cxn ang="0">
                  <a:pos x="1459" y="630"/>
                </a:cxn>
                <a:cxn ang="0">
                  <a:pos x="1318" y="595"/>
                </a:cxn>
                <a:cxn ang="0">
                  <a:pos x="1178" y="552"/>
                </a:cxn>
                <a:cxn ang="0">
                  <a:pos x="1041" y="505"/>
                </a:cxn>
                <a:cxn ang="0">
                  <a:pos x="908" y="451"/>
                </a:cxn>
                <a:cxn ang="0">
                  <a:pos x="777" y="392"/>
                </a:cxn>
                <a:cxn ang="0">
                  <a:pos x="649" y="327"/>
                </a:cxn>
                <a:cxn ang="0">
                  <a:pos x="525" y="257"/>
                </a:cxn>
                <a:cxn ang="0">
                  <a:pos x="404" y="183"/>
                </a:cxn>
                <a:cxn ang="0">
                  <a:pos x="285" y="103"/>
                </a:cxn>
                <a:cxn ang="0">
                  <a:pos x="171" y="17"/>
                </a:cxn>
              </a:cxnLst>
              <a:rect l="0" t="0" r="r" b="b"/>
              <a:pathLst>
                <a:path w="4396" h="809">
                  <a:moveTo>
                    <a:pt x="1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5" y="503"/>
                    <a:pt x="1362" y="809"/>
                    <a:pt x="2198" y="809"/>
                  </a:cubicBezTo>
                  <a:cubicBezTo>
                    <a:pt x="3035" y="809"/>
                    <a:pt x="3802" y="503"/>
                    <a:pt x="4396" y="0"/>
                  </a:cubicBezTo>
                  <a:cubicBezTo>
                    <a:pt x="4396" y="0"/>
                    <a:pt x="4396" y="0"/>
                    <a:pt x="4396" y="0"/>
                  </a:cubicBezTo>
                  <a:cubicBezTo>
                    <a:pt x="4396" y="0"/>
                    <a:pt x="4396" y="0"/>
                    <a:pt x="4396" y="0"/>
                  </a:cubicBezTo>
                  <a:cubicBezTo>
                    <a:pt x="4396" y="0"/>
                    <a:pt x="4396" y="0"/>
                    <a:pt x="4396" y="0"/>
                  </a:cubicBezTo>
                  <a:cubicBezTo>
                    <a:pt x="4396" y="0"/>
                    <a:pt x="4396" y="0"/>
                    <a:pt x="4396" y="0"/>
                  </a:cubicBezTo>
                  <a:cubicBezTo>
                    <a:pt x="4247" y="0"/>
                    <a:pt x="4247" y="0"/>
                    <a:pt x="4247" y="0"/>
                  </a:cubicBezTo>
                  <a:cubicBezTo>
                    <a:pt x="4225" y="17"/>
                    <a:pt x="4225" y="17"/>
                    <a:pt x="4225" y="17"/>
                  </a:cubicBezTo>
                  <a:cubicBezTo>
                    <a:pt x="4168" y="60"/>
                    <a:pt x="4168" y="60"/>
                    <a:pt x="4168" y="60"/>
                  </a:cubicBezTo>
                  <a:cubicBezTo>
                    <a:pt x="4111" y="103"/>
                    <a:pt x="4111" y="103"/>
                    <a:pt x="4111" y="103"/>
                  </a:cubicBezTo>
                  <a:cubicBezTo>
                    <a:pt x="4053" y="143"/>
                    <a:pt x="4053" y="143"/>
                    <a:pt x="4053" y="143"/>
                  </a:cubicBezTo>
                  <a:cubicBezTo>
                    <a:pt x="3993" y="183"/>
                    <a:pt x="3993" y="183"/>
                    <a:pt x="3993" y="183"/>
                  </a:cubicBezTo>
                  <a:cubicBezTo>
                    <a:pt x="3933" y="220"/>
                    <a:pt x="3933" y="220"/>
                    <a:pt x="3933" y="220"/>
                  </a:cubicBezTo>
                  <a:cubicBezTo>
                    <a:pt x="3872" y="257"/>
                    <a:pt x="3872" y="257"/>
                    <a:pt x="3872" y="257"/>
                  </a:cubicBezTo>
                  <a:cubicBezTo>
                    <a:pt x="3810" y="292"/>
                    <a:pt x="3810" y="292"/>
                    <a:pt x="3810" y="292"/>
                  </a:cubicBezTo>
                  <a:cubicBezTo>
                    <a:pt x="3748" y="327"/>
                    <a:pt x="3748" y="327"/>
                    <a:pt x="3748" y="327"/>
                  </a:cubicBezTo>
                  <a:cubicBezTo>
                    <a:pt x="3684" y="359"/>
                    <a:pt x="3684" y="359"/>
                    <a:pt x="3684" y="359"/>
                  </a:cubicBezTo>
                  <a:cubicBezTo>
                    <a:pt x="3619" y="392"/>
                    <a:pt x="3619" y="392"/>
                    <a:pt x="3619" y="392"/>
                  </a:cubicBezTo>
                  <a:cubicBezTo>
                    <a:pt x="3555" y="422"/>
                    <a:pt x="3555" y="422"/>
                    <a:pt x="3555" y="422"/>
                  </a:cubicBezTo>
                  <a:cubicBezTo>
                    <a:pt x="3488" y="451"/>
                    <a:pt x="3488" y="451"/>
                    <a:pt x="3488" y="451"/>
                  </a:cubicBezTo>
                  <a:cubicBezTo>
                    <a:pt x="3423" y="478"/>
                    <a:pt x="3423" y="478"/>
                    <a:pt x="3423" y="478"/>
                  </a:cubicBezTo>
                  <a:cubicBezTo>
                    <a:pt x="3356" y="505"/>
                    <a:pt x="3356" y="505"/>
                    <a:pt x="3356" y="505"/>
                  </a:cubicBezTo>
                  <a:cubicBezTo>
                    <a:pt x="3287" y="529"/>
                    <a:pt x="3287" y="529"/>
                    <a:pt x="3287" y="529"/>
                  </a:cubicBezTo>
                  <a:cubicBezTo>
                    <a:pt x="3219" y="552"/>
                    <a:pt x="3219" y="552"/>
                    <a:pt x="3219" y="552"/>
                  </a:cubicBezTo>
                  <a:cubicBezTo>
                    <a:pt x="3149" y="573"/>
                    <a:pt x="3149" y="573"/>
                    <a:pt x="3149" y="573"/>
                  </a:cubicBezTo>
                  <a:cubicBezTo>
                    <a:pt x="3079" y="595"/>
                    <a:pt x="3079" y="595"/>
                    <a:pt x="3079" y="595"/>
                  </a:cubicBezTo>
                  <a:cubicBezTo>
                    <a:pt x="3009" y="613"/>
                    <a:pt x="3009" y="613"/>
                    <a:pt x="3009" y="613"/>
                  </a:cubicBezTo>
                  <a:cubicBezTo>
                    <a:pt x="2938" y="630"/>
                    <a:pt x="2938" y="630"/>
                    <a:pt x="2938" y="630"/>
                  </a:cubicBezTo>
                  <a:cubicBezTo>
                    <a:pt x="2866" y="646"/>
                    <a:pt x="2866" y="646"/>
                    <a:pt x="2866" y="646"/>
                  </a:cubicBezTo>
                  <a:cubicBezTo>
                    <a:pt x="2794" y="659"/>
                    <a:pt x="2794" y="659"/>
                    <a:pt x="2794" y="659"/>
                  </a:cubicBezTo>
                  <a:cubicBezTo>
                    <a:pt x="2721" y="672"/>
                    <a:pt x="2721" y="672"/>
                    <a:pt x="2721" y="672"/>
                  </a:cubicBezTo>
                  <a:cubicBezTo>
                    <a:pt x="2648" y="683"/>
                    <a:pt x="2648" y="683"/>
                    <a:pt x="2648" y="683"/>
                  </a:cubicBezTo>
                  <a:cubicBezTo>
                    <a:pt x="2574" y="692"/>
                    <a:pt x="2574" y="692"/>
                    <a:pt x="2574" y="692"/>
                  </a:cubicBezTo>
                  <a:cubicBezTo>
                    <a:pt x="2500" y="700"/>
                    <a:pt x="2500" y="700"/>
                    <a:pt x="2500" y="700"/>
                  </a:cubicBezTo>
                  <a:cubicBezTo>
                    <a:pt x="2426" y="706"/>
                    <a:pt x="2426" y="706"/>
                    <a:pt x="2426" y="706"/>
                  </a:cubicBezTo>
                  <a:cubicBezTo>
                    <a:pt x="2350" y="710"/>
                    <a:pt x="2350" y="710"/>
                    <a:pt x="2350" y="710"/>
                  </a:cubicBezTo>
                  <a:cubicBezTo>
                    <a:pt x="2275" y="713"/>
                    <a:pt x="2275" y="713"/>
                    <a:pt x="2275" y="713"/>
                  </a:cubicBezTo>
                  <a:cubicBezTo>
                    <a:pt x="2198" y="713"/>
                    <a:pt x="2198" y="713"/>
                    <a:pt x="2198" y="713"/>
                  </a:cubicBezTo>
                  <a:cubicBezTo>
                    <a:pt x="2122" y="713"/>
                    <a:pt x="2122" y="713"/>
                    <a:pt x="2122" y="713"/>
                  </a:cubicBezTo>
                  <a:cubicBezTo>
                    <a:pt x="2046" y="710"/>
                    <a:pt x="2046" y="710"/>
                    <a:pt x="2046" y="710"/>
                  </a:cubicBezTo>
                  <a:cubicBezTo>
                    <a:pt x="1971" y="706"/>
                    <a:pt x="1971" y="706"/>
                    <a:pt x="1971" y="706"/>
                  </a:cubicBezTo>
                  <a:cubicBezTo>
                    <a:pt x="1897" y="700"/>
                    <a:pt x="1897" y="700"/>
                    <a:pt x="1897" y="700"/>
                  </a:cubicBezTo>
                  <a:cubicBezTo>
                    <a:pt x="1822" y="692"/>
                    <a:pt x="1822" y="692"/>
                    <a:pt x="1822" y="692"/>
                  </a:cubicBezTo>
                  <a:cubicBezTo>
                    <a:pt x="1748" y="683"/>
                    <a:pt x="1748" y="683"/>
                    <a:pt x="1748" y="683"/>
                  </a:cubicBezTo>
                  <a:cubicBezTo>
                    <a:pt x="1676" y="672"/>
                    <a:pt x="1676" y="672"/>
                    <a:pt x="1676" y="672"/>
                  </a:cubicBezTo>
                  <a:cubicBezTo>
                    <a:pt x="1603" y="659"/>
                    <a:pt x="1603" y="659"/>
                    <a:pt x="1603" y="659"/>
                  </a:cubicBezTo>
                  <a:cubicBezTo>
                    <a:pt x="1530" y="646"/>
                    <a:pt x="1530" y="646"/>
                    <a:pt x="1530" y="646"/>
                  </a:cubicBezTo>
                  <a:cubicBezTo>
                    <a:pt x="1459" y="630"/>
                    <a:pt x="1459" y="630"/>
                    <a:pt x="1459" y="630"/>
                  </a:cubicBezTo>
                  <a:cubicBezTo>
                    <a:pt x="1388" y="613"/>
                    <a:pt x="1388" y="613"/>
                    <a:pt x="1388" y="613"/>
                  </a:cubicBezTo>
                  <a:cubicBezTo>
                    <a:pt x="1318" y="595"/>
                    <a:pt x="1318" y="595"/>
                    <a:pt x="1318" y="595"/>
                  </a:cubicBezTo>
                  <a:cubicBezTo>
                    <a:pt x="1248" y="573"/>
                    <a:pt x="1248" y="573"/>
                    <a:pt x="1248" y="573"/>
                  </a:cubicBezTo>
                  <a:cubicBezTo>
                    <a:pt x="1178" y="552"/>
                    <a:pt x="1178" y="552"/>
                    <a:pt x="1178" y="552"/>
                  </a:cubicBezTo>
                  <a:cubicBezTo>
                    <a:pt x="1110" y="529"/>
                    <a:pt x="1110" y="529"/>
                    <a:pt x="1110" y="529"/>
                  </a:cubicBezTo>
                  <a:cubicBezTo>
                    <a:pt x="1041" y="505"/>
                    <a:pt x="1041" y="505"/>
                    <a:pt x="1041" y="505"/>
                  </a:cubicBezTo>
                  <a:cubicBezTo>
                    <a:pt x="974" y="478"/>
                    <a:pt x="974" y="478"/>
                    <a:pt x="974" y="478"/>
                  </a:cubicBezTo>
                  <a:cubicBezTo>
                    <a:pt x="908" y="451"/>
                    <a:pt x="908" y="451"/>
                    <a:pt x="908" y="451"/>
                  </a:cubicBezTo>
                  <a:cubicBezTo>
                    <a:pt x="841" y="422"/>
                    <a:pt x="841" y="422"/>
                    <a:pt x="841" y="422"/>
                  </a:cubicBezTo>
                  <a:cubicBezTo>
                    <a:pt x="777" y="392"/>
                    <a:pt x="777" y="392"/>
                    <a:pt x="777" y="392"/>
                  </a:cubicBezTo>
                  <a:cubicBezTo>
                    <a:pt x="713" y="359"/>
                    <a:pt x="713" y="359"/>
                    <a:pt x="713" y="359"/>
                  </a:cubicBezTo>
                  <a:cubicBezTo>
                    <a:pt x="649" y="327"/>
                    <a:pt x="649" y="327"/>
                    <a:pt x="649" y="327"/>
                  </a:cubicBezTo>
                  <a:cubicBezTo>
                    <a:pt x="586" y="292"/>
                    <a:pt x="586" y="292"/>
                    <a:pt x="586" y="292"/>
                  </a:cubicBezTo>
                  <a:cubicBezTo>
                    <a:pt x="525" y="257"/>
                    <a:pt x="525" y="257"/>
                    <a:pt x="525" y="257"/>
                  </a:cubicBezTo>
                  <a:cubicBezTo>
                    <a:pt x="464" y="220"/>
                    <a:pt x="464" y="220"/>
                    <a:pt x="464" y="220"/>
                  </a:cubicBezTo>
                  <a:cubicBezTo>
                    <a:pt x="404" y="183"/>
                    <a:pt x="404" y="183"/>
                    <a:pt x="404" y="183"/>
                  </a:cubicBezTo>
                  <a:cubicBezTo>
                    <a:pt x="344" y="143"/>
                    <a:pt x="344" y="143"/>
                    <a:pt x="344" y="143"/>
                  </a:cubicBezTo>
                  <a:cubicBezTo>
                    <a:pt x="285" y="103"/>
                    <a:pt x="285" y="103"/>
                    <a:pt x="285" y="103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171" y="17"/>
                    <a:pt x="171" y="17"/>
                    <a:pt x="171" y="17"/>
                  </a:cubicBezTo>
                  <a:lnTo>
                    <a:pt x="150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295264" y="3754619"/>
              <a:ext cx="1731311" cy="318996"/>
            </a:xfrm>
            <a:custGeom>
              <a:avLst/>
              <a:gdLst/>
              <a:ahLst/>
              <a:cxnLst>
                <a:cxn ang="0">
                  <a:pos x="4396" y="809"/>
                </a:cxn>
                <a:cxn ang="0">
                  <a:pos x="4396" y="809"/>
                </a:cxn>
                <a:cxn ang="0">
                  <a:pos x="4396" y="809"/>
                </a:cxn>
                <a:cxn ang="0">
                  <a:pos x="0" y="809"/>
                </a:cxn>
                <a:cxn ang="0">
                  <a:pos x="0" y="809"/>
                </a:cxn>
                <a:cxn ang="0">
                  <a:pos x="0" y="809"/>
                </a:cxn>
                <a:cxn ang="0">
                  <a:pos x="171" y="790"/>
                </a:cxn>
                <a:cxn ang="0">
                  <a:pos x="285" y="706"/>
                </a:cxn>
                <a:cxn ang="0">
                  <a:pos x="404" y="626"/>
                </a:cxn>
                <a:cxn ang="0">
                  <a:pos x="525" y="551"/>
                </a:cxn>
                <a:cxn ang="0">
                  <a:pos x="649" y="481"/>
                </a:cxn>
                <a:cxn ang="0">
                  <a:pos x="777" y="417"/>
                </a:cxn>
                <a:cxn ang="0">
                  <a:pos x="908" y="357"/>
                </a:cxn>
                <a:cxn ang="0">
                  <a:pos x="1041" y="304"/>
                </a:cxn>
                <a:cxn ang="0">
                  <a:pos x="1178" y="256"/>
                </a:cxn>
                <a:cxn ang="0">
                  <a:pos x="1318" y="214"/>
                </a:cxn>
                <a:cxn ang="0">
                  <a:pos x="1459" y="179"/>
                </a:cxn>
                <a:cxn ang="0">
                  <a:pos x="1603" y="149"/>
                </a:cxn>
                <a:cxn ang="0">
                  <a:pos x="1748" y="126"/>
                </a:cxn>
                <a:cxn ang="0">
                  <a:pos x="1897" y="109"/>
                </a:cxn>
                <a:cxn ang="0">
                  <a:pos x="2046" y="99"/>
                </a:cxn>
                <a:cxn ang="0">
                  <a:pos x="2198" y="95"/>
                </a:cxn>
                <a:cxn ang="0">
                  <a:pos x="2350" y="99"/>
                </a:cxn>
                <a:cxn ang="0">
                  <a:pos x="2500" y="109"/>
                </a:cxn>
                <a:cxn ang="0">
                  <a:pos x="2648" y="126"/>
                </a:cxn>
                <a:cxn ang="0">
                  <a:pos x="2794" y="149"/>
                </a:cxn>
                <a:cxn ang="0">
                  <a:pos x="2938" y="179"/>
                </a:cxn>
                <a:cxn ang="0">
                  <a:pos x="3079" y="214"/>
                </a:cxn>
                <a:cxn ang="0">
                  <a:pos x="3219" y="256"/>
                </a:cxn>
                <a:cxn ang="0">
                  <a:pos x="3356" y="304"/>
                </a:cxn>
                <a:cxn ang="0">
                  <a:pos x="3488" y="357"/>
                </a:cxn>
                <a:cxn ang="0">
                  <a:pos x="3619" y="417"/>
                </a:cxn>
                <a:cxn ang="0">
                  <a:pos x="3748" y="481"/>
                </a:cxn>
                <a:cxn ang="0">
                  <a:pos x="3872" y="551"/>
                </a:cxn>
                <a:cxn ang="0">
                  <a:pos x="3993" y="626"/>
                </a:cxn>
                <a:cxn ang="0">
                  <a:pos x="4111" y="706"/>
                </a:cxn>
                <a:cxn ang="0">
                  <a:pos x="4225" y="790"/>
                </a:cxn>
              </a:cxnLst>
              <a:rect l="0" t="0" r="r" b="b"/>
              <a:pathLst>
                <a:path w="4396" h="809">
                  <a:moveTo>
                    <a:pt x="4247" y="809"/>
                  </a:moveTo>
                  <a:cubicBezTo>
                    <a:pt x="4396" y="809"/>
                    <a:pt x="4396" y="809"/>
                    <a:pt x="4396" y="809"/>
                  </a:cubicBezTo>
                  <a:cubicBezTo>
                    <a:pt x="4396" y="809"/>
                    <a:pt x="4396" y="809"/>
                    <a:pt x="4396" y="809"/>
                  </a:cubicBezTo>
                  <a:cubicBezTo>
                    <a:pt x="4396" y="809"/>
                    <a:pt x="4396" y="809"/>
                    <a:pt x="4396" y="809"/>
                  </a:cubicBezTo>
                  <a:cubicBezTo>
                    <a:pt x="4396" y="809"/>
                    <a:pt x="4396" y="809"/>
                    <a:pt x="4396" y="809"/>
                  </a:cubicBezTo>
                  <a:cubicBezTo>
                    <a:pt x="4396" y="809"/>
                    <a:pt x="4396" y="809"/>
                    <a:pt x="4396" y="809"/>
                  </a:cubicBezTo>
                  <a:cubicBezTo>
                    <a:pt x="3802" y="306"/>
                    <a:pt x="3035" y="0"/>
                    <a:pt x="2198" y="0"/>
                  </a:cubicBezTo>
                  <a:cubicBezTo>
                    <a:pt x="1362" y="0"/>
                    <a:pt x="595" y="306"/>
                    <a:pt x="0" y="809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150" y="809"/>
                    <a:pt x="150" y="809"/>
                    <a:pt x="150" y="809"/>
                  </a:cubicBezTo>
                  <a:cubicBezTo>
                    <a:pt x="171" y="790"/>
                    <a:pt x="171" y="790"/>
                    <a:pt x="171" y="790"/>
                  </a:cubicBezTo>
                  <a:cubicBezTo>
                    <a:pt x="228" y="748"/>
                    <a:pt x="228" y="748"/>
                    <a:pt x="228" y="748"/>
                  </a:cubicBezTo>
                  <a:cubicBezTo>
                    <a:pt x="285" y="706"/>
                    <a:pt x="285" y="706"/>
                    <a:pt x="285" y="706"/>
                  </a:cubicBezTo>
                  <a:cubicBezTo>
                    <a:pt x="344" y="665"/>
                    <a:pt x="344" y="665"/>
                    <a:pt x="344" y="665"/>
                  </a:cubicBezTo>
                  <a:cubicBezTo>
                    <a:pt x="404" y="626"/>
                    <a:pt x="404" y="626"/>
                    <a:pt x="404" y="626"/>
                  </a:cubicBezTo>
                  <a:cubicBezTo>
                    <a:pt x="464" y="588"/>
                    <a:pt x="464" y="588"/>
                    <a:pt x="464" y="588"/>
                  </a:cubicBezTo>
                  <a:cubicBezTo>
                    <a:pt x="525" y="551"/>
                    <a:pt x="525" y="551"/>
                    <a:pt x="525" y="551"/>
                  </a:cubicBezTo>
                  <a:cubicBezTo>
                    <a:pt x="586" y="515"/>
                    <a:pt x="586" y="515"/>
                    <a:pt x="586" y="515"/>
                  </a:cubicBezTo>
                  <a:cubicBezTo>
                    <a:pt x="649" y="481"/>
                    <a:pt x="649" y="481"/>
                    <a:pt x="649" y="481"/>
                  </a:cubicBezTo>
                  <a:cubicBezTo>
                    <a:pt x="713" y="448"/>
                    <a:pt x="713" y="448"/>
                    <a:pt x="713" y="448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841" y="387"/>
                    <a:pt x="841" y="387"/>
                    <a:pt x="841" y="387"/>
                  </a:cubicBezTo>
                  <a:cubicBezTo>
                    <a:pt x="908" y="357"/>
                    <a:pt x="908" y="357"/>
                    <a:pt x="908" y="357"/>
                  </a:cubicBezTo>
                  <a:cubicBezTo>
                    <a:pt x="974" y="330"/>
                    <a:pt x="974" y="330"/>
                    <a:pt x="974" y="330"/>
                  </a:cubicBezTo>
                  <a:cubicBezTo>
                    <a:pt x="1041" y="304"/>
                    <a:pt x="1041" y="304"/>
                    <a:pt x="1041" y="304"/>
                  </a:cubicBezTo>
                  <a:cubicBezTo>
                    <a:pt x="1110" y="280"/>
                    <a:pt x="1110" y="280"/>
                    <a:pt x="1110" y="280"/>
                  </a:cubicBezTo>
                  <a:cubicBezTo>
                    <a:pt x="1178" y="256"/>
                    <a:pt x="1178" y="256"/>
                    <a:pt x="1178" y="256"/>
                  </a:cubicBezTo>
                  <a:cubicBezTo>
                    <a:pt x="1248" y="234"/>
                    <a:pt x="1248" y="234"/>
                    <a:pt x="1248" y="234"/>
                  </a:cubicBezTo>
                  <a:cubicBezTo>
                    <a:pt x="1318" y="214"/>
                    <a:pt x="1318" y="214"/>
                    <a:pt x="1318" y="214"/>
                  </a:cubicBezTo>
                  <a:cubicBezTo>
                    <a:pt x="1388" y="196"/>
                    <a:pt x="1388" y="196"/>
                    <a:pt x="1388" y="196"/>
                  </a:cubicBezTo>
                  <a:cubicBezTo>
                    <a:pt x="1459" y="179"/>
                    <a:pt x="1459" y="179"/>
                    <a:pt x="1459" y="179"/>
                  </a:cubicBezTo>
                  <a:cubicBezTo>
                    <a:pt x="1530" y="163"/>
                    <a:pt x="1530" y="163"/>
                    <a:pt x="1530" y="163"/>
                  </a:cubicBezTo>
                  <a:cubicBezTo>
                    <a:pt x="1603" y="149"/>
                    <a:pt x="1603" y="149"/>
                    <a:pt x="1603" y="149"/>
                  </a:cubicBezTo>
                  <a:cubicBezTo>
                    <a:pt x="1676" y="136"/>
                    <a:pt x="1676" y="136"/>
                    <a:pt x="1676" y="136"/>
                  </a:cubicBezTo>
                  <a:cubicBezTo>
                    <a:pt x="1748" y="126"/>
                    <a:pt x="1748" y="126"/>
                    <a:pt x="1748" y="126"/>
                  </a:cubicBezTo>
                  <a:cubicBezTo>
                    <a:pt x="1822" y="116"/>
                    <a:pt x="1822" y="116"/>
                    <a:pt x="1822" y="116"/>
                  </a:cubicBezTo>
                  <a:cubicBezTo>
                    <a:pt x="1897" y="109"/>
                    <a:pt x="1897" y="109"/>
                    <a:pt x="1897" y="109"/>
                  </a:cubicBezTo>
                  <a:cubicBezTo>
                    <a:pt x="1971" y="103"/>
                    <a:pt x="1971" y="103"/>
                    <a:pt x="1971" y="103"/>
                  </a:cubicBezTo>
                  <a:cubicBezTo>
                    <a:pt x="2046" y="99"/>
                    <a:pt x="2046" y="99"/>
                    <a:pt x="2046" y="99"/>
                  </a:cubicBezTo>
                  <a:cubicBezTo>
                    <a:pt x="2122" y="96"/>
                    <a:pt x="2122" y="96"/>
                    <a:pt x="2122" y="96"/>
                  </a:cubicBezTo>
                  <a:cubicBezTo>
                    <a:pt x="2198" y="95"/>
                    <a:pt x="2198" y="95"/>
                    <a:pt x="2198" y="95"/>
                  </a:cubicBezTo>
                  <a:cubicBezTo>
                    <a:pt x="2275" y="96"/>
                    <a:pt x="2275" y="96"/>
                    <a:pt x="2275" y="96"/>
                  </a:cubicBezTo>
                  <a:cubicBezTo>
                    <a:pt x="2350" y="99"/>
                    <a:pt x="2350" y="99"/>
                    <a:pt x="2350" y="99"/>
                  </a:cubicBezTo>
                  <a:cubicBezTo>
                    <a:pt x="2426" y="103"/>
                    <a:pt x="2426" y="103"/>
                    <a:pt x="2426" y="103"/>
                  </a:cubicBezTo>
                  <a:cubicBezTo>
                    <a:pt x="2500" y="109"/>
                    <a:pt x="2500" y="109"/>
                    <a:pt x="2500" y="109"/>
                  </a:cubicBezTo>
                  <a:cubicBezTo>
                    <a:pt x="2574" y="116"/>
                    <a:pt x="2574" y="116"/>
                    <a:pt x="2574" y="116"/>
                  </a:cubicBezTo>
                  <a:cubicBezTo>
                    <a:pt x="2648" y="126"/>
                    <a:pt x="2648" y="126"/>
                    <a:pt x="2648" y="126"/>
                  </a:cubicBezTo>
                  <a:cubicBezTo>
                    <a:pt x="2721" y="136"/>
                    <a:pt x="2721" y="136"/>
                    <a:pt x="2721" y="136"/>
                  </a:cubicBezTo>
                  <a:cubicBezTo>
                    <a:pt x="2794" y="149"/>
                    <a:pt x="2794" y="149"/>
                    <a:pt x="2794" y="149"/>
                  </a:cubicBezTo>
                  <a:cubicBezTo>
                    <a:pt x="2866" y="163"/>
                    <a:pt x="2866" y="163"/>
                    <a:pt x="2866" y="163"/>
                  </a:cubicBezTo>
                  <a:cubicBezTo>
                    <a:pt x="2938" y="179"/>
                    <a:pt x="2938" y="179"/>
                    <a:pt x="2938" y="179"/>
                  </a:cubicBezTo>
                  <a:cubicBezTo>
                    <a:pt x="3009" y="196"/>
                    <a:pt x="3009" y="196"/>
                    <a:pt x="3009" y="196"/>
                  </a:cubicBezTo>
                  <a:cubicBezTo>
                    <a:pt x="3079" y="214"/>
                    <a:pt x="3079" y="214"/>
                    <a:pt x="3079" y="214"/>
                  </a:cubicBezTo>
                  <a:cubicBezTo>
                    <a:pt x="3149" y="234"/>
                    <a:pt x="3149" y="234"/>
                    <a:pt x="3149" y="234"/>
                  </a:cubicBezTo>
                  <a:cubicBezTo>
                    <a:pt x="3219" y="256"/>
                    <a:pt x="3219" y="256"/>
                    <a:pt x="3219" y="256"/>
                  </a:cubicBezTo>
                  <a:cubicBezTo>
                    <a:pt x="3287" y="280"/>
                    <a:pt x="3287" y="280"/>
                    <a:pt x="3287" y="280"/>
                  </a:cubicBezTo>
                  <a:cubicBezTo>
                    <a:pt x="3356" y="304"/>
                    <a:pt x="3356" y="304"/>
                    <a:pt x="3356" y="304"/>
                  </a:cubicBezTo>
                  <a:cubicBezTo>
                    <a:pt x="3423" y="330"/>
                    <a:pt x="3423" y="330"/>
                    <a:pt x="3423" y="330"/>
                  </a:cubicBezTo>
                  <a:cubicBezTo>
                    <a:pt x="3488" y="357"/>
                    <a:pt x="3488" y="357"/>
                    <a:pt x="3488" y="357"/>
                  </a:cubicBezTo>
                  <a:cubicBezTo>
                    <a:pt x="3555" y="387"/>
                    <a:pt x="3555" y="387"/>
                    <a:pt x="3555" y="387"/>
                  </a:cubicBezTo>
                  <a:cubicBezTo>
                    <a:pt x="3619" y="417"/>
                    <a:pt x="3619" y="417"/>
                    <a:pt x="3619" y="417"/>
                  </a:cubicBezTo>
                  <a:cubicBezTo>
                    <a:pt x="3684" y="448"/>
                    <a:pt x="3684" y="448"/>
                    <a:pt x="3684" y="448"/>
                  </a:cubicBezTo>
                  <a:cubicBezTo>
                    <a:pt x="3748" y="481"/>
                    <a:pt x="3748" y="481"/>
                    <a:pt x="3748" y="481"/>
                  </a:cubicBezTo>
                  <a:cubicBezTo>
                    <a:pt x="3810" y="515"/>
                    <a:pt x="3810" y="515"/>
                    <a:pt x="3810" y="515"/>
                  </a:cubicBezTo>
                  <a:cubicBezTo>
                    <a:pt x="3872" y="551"/>
                    <a:pt x="3872" y="551"/>
                    <a:pt x="3872" y="551"/>
                  </a:cubicBezTo>
                  <a:cubicBezTo>
                    <a:pt x="3933" y="588"/>
                    <a:pt x="3933" y="588"/>
                    <a:pt x="3933" y="588"/>
                  </a:cubicBezTo>
                  <a:cubicBezTo>
                    <a:pt x="3993" y="626"/>
                    <a:pt x="3993" y="626"/>
                    <a:pt x="3993" y="626"/>
                  </a:cubicBezTo>
                  <a:cubicBezTo>
                    <a:pt x="4053" y="665"/>
                    <a:pt x="4053" y="665"/>
                    <a:pt x="4053" y="665"/>
                  </a:cubicBezTo>
                  <a:cubicBezTo>
                    <a:pt x="4111" y="706"/>
                    <a:pt x="4111" y="706"/>
                    <a:pt x="4111" y="706"/>
                  </a:cubicBezTo>
                  <a:cubicBezTo>
                    <a:pt x="4168" y="748"/>
                    <a:pt x="4168" y="748"/>
                    <a:pt x="4168" y="748"/>
                  </a:cubicBezTo>
                  <a:cubicBezTo>
                    <a:pt x="4225" y="790"/>
                    <a:pt x="4225" y="790"/>
                    <a:pt x="4225" y="790"/>
                  </a:cubicBezTo>
                  <a:lnTo>
                    <a:pt x="4247" y="809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2354852" y="3792148"/>
              <a:ext cx="1612952" cy="562118"/>
            </a:xfrm>
            <a:custGeom>
              <a:avLst/>
              <a:gdLst/>
              <a:ahLst/>
              <a:cxnLst>
                <a:cxn ang="0">
                  <a:pos x="6416" y="161"/>
                </a:cxn>
                <a:cxn ang="0">
                  <a:pos x="6753" y="239"/>
                </a:cxn>
                <a:cxn ang="0">
                  <a:pos x="7084" y="329"/>
                </a:cxn>
                <a:cxn ang="0">
                  <a:pos x="7410" y="437"/>
                </a:cxn>
                <a:cxn ang="0">
                  <a:pos x="7731" y="555"/>
                </a:cxn>
                <a:cxn ang="0">
                  <a:pos x="8043" y="690"/>
                </a:cxn>
                <a:cxn ang="0">
                  <a:pos x="8348" y="834"/>
                </a:cxn>
                <a:cxn ang="0">
                  <a:pos x="8645" y="992"/>
                </a:cxn>
                <a:cxn ang="0">
                  <a:pos x="8936" y="1165"/>
                </a:cxn>
                <a:cxn ang="0">
                  <a:pos x="9220" y="1347"/>
                </a:cxn>
                <a:cxn ang="0">
                  <a:pos x="9491" y="1543"/>
                </a:cxn>
                <a:cxn ang="0">
                  <a:pos x="9678" y="1687"/>
                </a:cxn>
                <a:cxn ang="0">
                  <a:pos x="9491" y="1829"/>
                </a:cxn>
                <a:cxn ang="0">
                  <a:pos x="9220" y="2025"/>
                </a:cxn>
                <a:cxn ang="0">
                  <a:pos x="8936" y="2207"/>
                </a:cxn>
                <a:cxn ang="0">
                  <a:pos x="8645" y="2377"/>
                </a:cxn>
                <a:cxn ang="0">
                  <a:pos x="8348" y="2535"/>
                </a:cxn>
                <a:cxn ang="0">
                  <a:pos x="8043" y="2684"/>
                </a:cxn>
                <a:cxn ang="0">
                  <a:pos x="7731" y="2816"/>
                </a:cxn>
                <a:cxn ang="0">
                  <a:pos x="7410" y="2937"/>
                </a:cxn>
                <a:cxn ang="0">
                  <a:pos x="7084" y="3040"/>
                </a:cxn>
                <a:cxn ang="0">
                  <a:pos x="6753" y="3135"/>
                </a:cxn>
                <a:cxn ang="0">
                  <a:pos x="6416" y="3213"/>
                </a:cxn>
                <a:cxn ang="0">
                  <a:pos x="6073" y="3274"/>
                </a:cxn>
                <a:cxn ang="0">
                  <a:pos x="5726" y="3322"/>
                </a:cxn>
                <a:cxn ang="0">
                  <a:pos x="5376" y="3355"/>
                </a:cxn>
                <a:cxn ang="0">
                  <a:pos x="5019" y="3371"/>
                </a:cxn>
                <a:cxn ang="0">
                  <a:pos x="4658" y="3371"/>
                </a:cxn>
                <a:cxn ang="0">
                  <a:pos x="4301" y="3355"/>
                </a:cxn>
                <a:cxn ang="0">
                  <a:pos x="3949" y="3322"/>
                </a:cxn>
                <a:cxn ang="0">
                  <a:pos x="3605" y="3274"/>
                </a:cxn>
                <a:cxn ang="0">
                  <a:pos x="3260" y="3213"/>
                </a:cxn>
                <a:cxn ang="0">
                  <a:pos x="2924" y="3135"/>
                </a:cxn>
                <a:cxn ang="0">
                  <a:pos x="2594" y="3040"/>
                </a:cxn>
                <a:cxn ang="0">
                  <a:pos x="2268" y="2937"/>
                </a:cxn>
                <a:cxn ang="0">
                  <a:pos x="1946" y="2816"/>
                </a:cxn>
                <a:cxn ang="0">
                  <a:pos x="1632" y="2684"/>
                </a:cxn>
                <a:cxn ang="0">
                  <a:pos x="1330" y="2535"/>
                </a:cxn>
                <a:cxn ang="0">
                  <a:pos x="1030" y="2377"/>
                </a:cxn>
                <a:cxn ang="0">
                  <a:pos x="742" y="2207"/>
                </a:cxn>
                <a:cxn ang="0">
                  <a:pos x="458" y="2025"/>
                </a:cxn>
                <a:cxn ang="0">
                  <a:pos x="184" y="1829"/>
                </a:cxn>
                <a:cxn ang="0">
                  <a:pos x="0" y="1687"/>
                </a:cxn>
                <a:cxn ang="0">
                  <a:pos x="184" y="1543"/>
                </a:cxn>
                <a:cxn ang="0">
                  <a:pos x="458" y="1347"/>
                </a:cxn>
                <a:cxn ang="0">
                  <a:pos x="742" y="1165"/>
                </a:cxn>
                <a:cxn ang="0">
                  <a:pos x="1030" y="992"/>
                </a:cxn>
                <a:cxn ang="0">
                  <a:pos x="1330" y="834"/>
                </a:cxn>
                <a:cxn ang="0">
                  <a:pos x="1632" y="690"/>
                </a:cxn>
                <a:cxn ang="0">
                  <a:pos x="1946" y="555"/>
                </a:cxn>
                <a:cxn ang="0">
                  <a:pos x="2268" y="437"/>
                </a:cxn>
                <a:cxn ang="0">
                  <a:pos x="2594" y="329"/>
                </a:cxn>
                <a:cxn ang="0">
                  <a:pos x="2924" y="239"/>
                </a:cxn>
                <a:cxn ang="0">
                  <a:pos x="3260" y="161"/>
                </a:cxn>
                <a:cxn ang="0">
                  <a:pos x="3605" y="97"/>
                </a:cxn>
                <a:cxn ang="0">
                  <a:pos x="3949" y="50"/>
                </a:cxn>
                <a:cxn ang="0">
                  <a:pos x="4301" y="19"/>
                </a:cxn>
                <a:cxn ang="0">
                  <a:pos x="4658" y="3"/>
                </a:cxn>
                <a:cxn ang="0">
                  <a:pos x="5019" y="3"/>
                </a:cxn>
                <a:cxn ang="0">
                  <a:pos x="5376" y="19"/>
                </a:cxn>
                <a:cxn ang="0">
                  <a:pos x="5726" y="50"/>
                </a:cxn>
                <a:cxn ang="0">
                  <a:pos x="6073" y="97"/>
                </a:cxn>
                <a:cxn ang="0">
                  <a:pos x="6245" y="128"/>
                </a:cxn>
              </a:cxnLst>
              <a:rect l="0" t="0" r="r" b="b"/>
              <a:pathLst>
                <a:path w="9678" h="3371">
                  <a:moveTo>
                    <a:pt x="6245" y="128"/>
                  </a:moveTo>
                  <a:lnTo>
                    <a:pt x="6416" y="161"/>
                  </a:lnTo>
                  <a:lnTo>
                    <a:pt x="6586" y="199"/>
                  </a:lnTo>
                  <a:lnTo>
                    <a:pt x="6753" y="239"/>
                  </a:lnTo>
                  <a:lnTo>
                    <a:pt x="6919" y="281"/>
                  </a:lnTo>
                  <a:lnTo>
                    <a:pt x="7084" y="329"/>
                  </a:lnTo>
                  <a:lnTo>
                    <a:pt x="7249" y="381"/>
                  </a:lnTo>
                  <a:lnTo>
                    <a:pt x="7410" y="437"/>
                  </a:lnTo>
                  <a:lnTo>
                    <a:pt x="7573" y="494"/>
                  </a:lnTo>
                  <a:lnTo>
                    <a:pt x="7731" y="555"/>
                  </a:lnTo>
                  <a:lnTo>
                    <a:pt x="7885" y="619"/>
                  </a:lnTo>
                  <a:lnTo>
                    <a:pt x="8043" y="690"/>
                  </a:lnTo>
                  <a:lnTo>
                    <a:pt x="8194" y="761"/>
                  </a:lnTo>
                  <a:lnTo>
                    <a:pt x="8348" y="834"/>
                  </a:lnTo>
                  <a:lnTo>
                    <a:pt x="8499" y="912"/>
                  </a:lnTo>
                  <a:lnTo>
                    <a:pt x="8645" y="992"/>
                  </a:lnTo>
                  <a:lnTo>
                    <a:pt x="8792" y="1077"/>
                  </a:lnTo>
                  <a:lnTo>
                    <a:pt x="8936" y="1165"/>
                  </a:lnTo>
                  <a:lnTo>
                    <a:pt x="9078" y="1255"/>
                  </a:lnTo>
                  <a:lnTo>
                    <a:pt x="9220" y="1347"/>
                  </a:lnTo>
                  <a:lnTo>
                    <a:pt x="9357" y="1444"/>
                  </a:lnTo>
                  <a:lnTo>
                    <a:pt x="9491" y="1543"/>
                  </a:lnTo>
                  <a:lnTo>
                    <a:pt x="9626" y="1642"/>
                  </a:lnTo>
                  <a:lnTo>
                    <a:pt x="9678" y="1687"/>
                  </a:lnTo>
                  <a:lnTo>
                    <a:pt x="9626" y="1727"/>
                  </a:lnTo>
                  <a:lnTo>
                    <a:pt x="9491" y="1829"/>
                  </a:lnTo>
                  <a:lnTo>
                    <a:pt x="9357" y="1930"/>
                  </a:lnTo>
                  <a:lnTo>
                    <a:pt x="9220" y="2025"/>
                  </a:lnTo>
                  <a:lnTo>
                    <a:pt x="9078" y="2119"/>
                  </a:lnTo>
                  <a:lnTo>
                    <a:pt x="8936" y="2207"/>
                  </a:lnTo>
                  <a:lnTo>
                    <a:pt x="8792" y="2294"/>
                  </a:lnTo>
                  <a:lnTo>
                    <a:pt x="8645" y="2377"/>
                  </a:lnTo>
                  <a:lnTo>
                    <a:pt x="8499" y="2459"/>
                  </a:lnTo>
                  <a:lnTo>
                    <a:pt x="8348" y="2535"/>
                  </a:lnTo>
                  <a:lnTo>
                    <a:pt x="8194" y="2613"/>
                  </a:lnTo>
                  <a:lnTo>
                    <a:pt x="8043" y="2684"/>
                  </a:lnTo>
                  <a:lnTo>
                    <a:pt x="7885" y="2752"/>
                  </a:lnTo>
                  <a:lnTo>
                    <a:pt x="7731" y="2816"/>
                  </a:lnTo>
                  <a:lnTo>
                    <a:pt x="7573" y="2880"/>
                  </a:lnTo>
                  <a:lnTo>
                    <a:pt x="7410" y="2937"/>
                  </a:lnTo>
                  <a:lnTo>
                    <a:pt x="7249" y="2991"/>
                  </a:lnTo>
                  <a:lnTo>
                    <a:pt x="7084" y="3040"/>
                  </a:lnTo>
                  <a:lnTo>
                    <a:pt x="6919" y="3092"/>
                  </a:lnTo>
                  <a:lnTo>
                    <a:pt x="6753" y="3135"/>
                  </a:lnTo>
                  <a:lnTo>
                    <a:pt x="6586" y="3175"/>
                  </a:lnTo>
                  <a:lnTo>
                    <a:pt x="6416" y="3213"/>
                  </a:lnTo>
                  <a:lnTo>
                    <a:pt x="6245" y="3244"/>
                  </a:lnTo>
                  <a:lnTo>
                    <a:pt x="6073" y="3274"/>
                  </a:lnTo>
                  <a:lnTo>
                    <a:pt x="5901" y="3300"/>
                  </a:lnTo>
                  <a:lnTo>
                    <a:pt x="5726" y="3322"/>
                  </a:lnTo>
                  <a:lnTo>
                    <a:pt x="5551" y="3340"/>
                  </a:lnTo>
                  <a:lnTo>
                    <a:pt x="5376" y="3355"/>
                  </a:lnTo>
                  <a:lnTo>
                    <a:pt x="5197" y="3364"/>
                  </a:lnTo>
                  <a:lnTo>
                    <a:pt x="5019" y="3371"/>
                  </a:lnTo>
                  <a:lnTo>
                    <a:pt x="4838" y="3371"/>
                  </a:lnTo>
                  <a:lnTo>
                    <a:pt x="4658" y="3371"/>
                  </a:lnTo>
                  <a:lnTo>
                    <a:pt x="4479" y="3364"/>
                  </a:lnTo>
                  <a:lnTo>
                    <a:pt x="4301" y="3355"/>
                  </a:lnTo>
                  <a:lnTo>
                    <a:pt x="4127" y="3340"/>
                  </a:lnTo>
                  <a:lnTo>
                    <a:pt x="3949" y="3322"/>
                  </a:lnTo>
                  <a:lnTo>
                    <a:pt x="3775" y="3300"/>
                  </a:lnTo>
                  <a:lnTo>
                    <a:pt x="3605" y="3274"/>
                  </a:lnTo>
                  <a:lnTo>
                    <a:pt x="3432" y="3244"/>
                  </a:lnTo>
                  <a:lnTo>
                    <a:pt x="3260" y="3213"/>
                  </a:lnTo>
                  <a:lnTo>
                    <a:pt x="3092" y="3175"/>
                  </a:lnTo>
                  <a:lnTo>
                    <a:pt x="2924" y="3135"/>
                  </a:lnTo>
                  <a:lnTo>
                    <a:pt x="2759" y="3092"/>
                  </a:lnTo>
                  <a:lnTo>
                    <a:pt x="2594" y="3040"/>
                  </a:lnTo>
                  <a:lnTo>
                    <a:pt x="2428" y="2991"/>
                  </a:lnTo>
                  <a:lnTo>
                    <a:pt x="2268" y="2937"/>
                  </a:lnTo>
                  <a:lnTo>
                    <a:pt x="2105" y="2880"/>
                  </a:lnTo>
                  <a:lnTo>
                    <a:pt x="1946" y="2816"/>
                  </a:lnTo>
                  <a:lnTo>
                    <a:pt x="1790" y="2752"/>
                  </a:lnTo>
                  <a:lnTo>
                    <a:pt x="1632" y="2684"/>
                  </a:lnTo>
                  <a:lnTo>
                    <a:pt x="1481" y="2613"/>
                  </a:lnTo>
                  <a:lnTo>
                    <a:pt x="1330" y="2535"/>
                  </a:lnTo>
                  <a:lnTo>
                    <a:pt x="1179" y="2459"/>
                  </a:lnTo>
                  <a:lnTo>
                    <a:pt x="1030" y="2377"/>
                  </a:lnTo>
                  <a:lnTo>
                    <a:pt x="886" y="2294"/>
                  </a:lnTo>
                  <a:lnTo>
                    <a:pt x="742" y="2207"/>
                  </a:lnTo>
                  <a:lnTo>
                    <a:pt x="600" y="2119"/>
                  </a:lnTo>
                  <a:lnTo>
                    <a:pt x="458" y="2025"/>
                  </a:lnTo>
                  <a:lnTo>
                    <a:pt x="319" y="1930"/>
                  </a:lnTo>
                  <a:lnTo>
                    <a:pt x="184" y="1829"/>
                  </a:lnTo>
                  <a:lnTo>
                    <a:pt x="49" y="1727"/>
                  </a:lnTo>
                  <a:lnTo>
                    <a:pt x="0" y="1687"/>
                  </a:lnTo>
                  <a:lnTo>
                    <a:pt x="49" y="1642"/>
                  </a:lnTo>
                  <a:lnTo>
                    <a:pt x="184" y="1543"/>
                  </a:lnTo>
                  <a:lnTo>
                    <a:pt x="319" y="1444"/>
                  </a:lnTo>
                  <a:lnTo>
                    <a:pt x="458" y="1347"/>
                  </a:lnTo>
                  <a:lnTo>
                    <a:pt x="600" y="1255"/>
                  </a:lnTo>
                  <a:lnTo>
                    <a:pt x="742" y="1165"/>
                  </a:lnTo>
                  <a:lnTo>
                    <a:pt x="886" y="1077"/>
                  </a:lnTo>
                  <a:lnTo>
                    <a:pt x="1030" y="992"/>
                  </a:lnTo>
                  <a:lnTo>
                    <a:pt x="1179" y="912"/>
                  </a:lnTo>
                  <a:lnTo>
                    <a:pt x="1330" y="834"/>
                  </a:lnTo>
                  <a:lnTo>
                    <a:pt x="1481" y="761"/>
                  </a:lnTo>
                  <a:lnTo>
                    <a:pt x="1632" y="690"/>
                  </a:lnTo>
                  <a:lnTo>
                    <a:pt x="1790" y="619"/>
                  </a:lnTo>
                  <a:lnTo>
                    <a:pt x="1946" y="555"/>
                  </a:lnTo>
                  <a:lnTo>
                    <a:pt x="2105" y="494"/>
                  </a:lnTo>
                  <a:lnTo>
                    <a:pt x="2268" y="437"/>
                  </a:lnTo>
                  <a:lnTo>
                    <a:pt x="2428" y="381"/>
                  </a:lnTo>
                  <a:lnTo>
                    <a:pt x="2594" y="329"/>
                  </a:lnTo>
                  <a:lnTo>
                    <a:pt x="2759" y="281"/>
                  </a:lnTo>
                  <a:lnTo>
                    <a:pt x="2924" y="239"/>
                  </a:lnTo>
                  <a:lnTo>
                    <a:pt x="3092" y="199"/>
                  </a:lnTo>
                  <a:lnTo>
                    <a:pt x="3260" y="161"/>
                  </a:lnTo>
                  <a:lnTo>
                    <a:pt x="3432" y="128"/>
                  </a:lnTo>
                  <a:lnTo>
                    <a:pt x="3605" y="97"/>
                  </a:lnTo>
                  <a:lnTo>
                    <a:pt x="3775" y="74"/>
                  </a:lnTo>
                  <a:lnTo>
                    <a:pt x="3949" y="50"/>
                  </a:lnTo>
                  <a:lnTo>
                    <a:pt x="4127" y="33"/>
                  </a:lnTo>
                  <a:lnTo>
                    <a:pt x="4301" y="19"/>
                  </a:lnTo>
                  <a:lnTo>
                    <a:pt x="4479" y="10"/>
                  </a:lnTo>
                  <a:lnTo>
                    <a:pt x="4658" y="3"/>
                  </a:lnTo>
                  <a:lnTo>
                    <a:pt x="4838" y="0"/>
                  </a:lnTo>
                  <a:lnTo>
                    <a:pt x="5019" y="3"/>
                  </a:lnTo>
                  <a:lnTo>
                    <a:pt x="5197" y="10"/>
                  </a:lnTo>
                  <a:lnTo>
                    <a:pt x="5376" y="19"/>
                  </a:lnTo>
                  <a:lnTo>
                    <a:pt x="5551" y="33"/>
                  </a:lnTo>
                  <a:lnTo>
                    <a:pt x="5726" y="50"/>
                  </a:lnTo>
                  <a:lnTo>
                    <a:pt x="5901" y="74"/>
                  </a:lnTo>
                  <a:lnTo>
                    <a:pt x="6073" y="97"/>
                  </a:lnTo>
                  <a:lnTo>
                    <a:pt x="6245" y="128"/>
                  </a:lnTo>
                  <a:lnTo>
                    <a:pt x="6245" y="128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>
                <a:solidFill>
                  <a:srgbClr val="FFFFFF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354447" y="3791963"/>
              <a:ext cx="1175158" cy="561988"/>
            </a:xfrm>
            <a:custGeom>
              <a:avLst/>
              <a:gdLst>
                <a:gd name="T0" fmla="*/ 6586 w 7049"/>
                <a:gd name="T1" fmla="*/ 199 h 3371"/>
                <a:gd name="T2" fmla="*/ 6245 w 7049"/>
                <a:gd name="T3" fmla="*/ 128 h 3371"/>
                <a:gd name="T4" fmla="*/ 5901 w 7049"/>
                <a:gd name="T5" fmla="*/ 74 h 3371"/>
                <a:gd name="T6" fmla="*/ 5551 w 7049"/>
                <a:gd name="T7" fmla="*/ 33 h 3371"/>
                <a:gd name="T8" fmla="*/ 5197 w 7049"/>
                <a:gd name="T9" fmla="*/ 10 h 3371"/>
                <a:gd name="T10" fmla="*/ 4838 w 7049"/>
                <a:gd name="T11" fmla="*/ 0 h 3371"/>
                <a:gd name="T12" fmla="*/ 4479 w 7049"/>
                <a:gd name="T13" fmla="*/ 10 h 3371"/>
                <a:gd name="T14" fmla="*/ 4127 w 7049"/>
                <a:gd name="T15" fmla="*/ 33 h 3371"/>
                <a:gd name="T16" fmla="*/ 3775 w 7049"/>
                <a:gd name="T17" fmla="*/ 74 h 3371"/>
                <a:gd name="T18" fmla="*/ 3432 w 7049"/>
                <a:gd name="T19" fmla="*/ 128 h 3371"/>
                <a:gd name="T20" fmla="*/ 3092 w 7049"/>
                <a:gd name="T21" fmla="*/ 199 h 3371"/>
                <a:gd name="T22" fmla="*/ 2759 w 7049"/>
                <a:gd name="T23" fmla="*/ 281 h 3371"/>
                <a:gd name="T24" fmla="*/ 2428 w 7049"/>
                <a:gd name="T25" fmla="*/ 381 h 3371"/>
                <a:gd name="T26" fmla="*/ 2105 w 7049"/>
                <a:gd name="T27" fmla="*/ 494 h 3371"/>
                <a:gd name="T28" fmla="*/ 1790 w 7049"/>
                <a:gd name="T29" fmla="*/ 619 h 3371"/>
                <a:gd name="T30" fmla="*/ 1481 w 7049"/>
                <a:gd name="T31" fmla="*/ 761 h 3371"/>
                <a:gd name="T32" fmla="*/ 1179 w 7049"/>
                <a:gd name="T33" fmla="*/ 912 h 3371"/>
                <a:gd name="T34" fmla="*/ 886 w 7049"/>
                <a:gd name="T35" fmla="*/ 1077 h 3371"/>
                <a:gd name="T36" fmla="*/ 600 w 7049"/>
                <a:gd name="T37" fmla="*/ 1255 h 3371"/>
                <a:gd name="T38" fmla="*/ 319 w 7049"/>
                <a:gd name="T39" fmla="*/ 1444 h 3371"/>
                <a:gd name="T40" fmla="*/ 49 w 7049"/>
                <a:gd name="T41" fmla="*/ 1642 h 3371"/>
                <a:gd name="T42" fmla="*/ 49 w 7049"/>
                <a:gd name="T43" fmla="*/ 1727 h 3371"/>
                <a:gd name="T44" fmla="*/ 319 w 7049"/>
                <a:gd name="T45" fmla="*/ 1930 h 3371"/>
                <a:gd name="T46" fmla="*/ 600 w 7049"/>
                <a:gd name="T47" fmla="*/ 2119 h 3371"/>
                <a:gd name="T48" fmla="*/ 886 w 7049"/>
                <a:gd name="T49" fmla="*/ 2294 h 3371"/>
                <a:gd name="T50" fmla="*/ 1179 w 7049"/>
                <a:gd name="T51" fmla="*/ 2459 h 3371"/>
                <a:gd name="T52" fmla="*/ 1481 w 7049"/>
                <a:gd name="T53" fmla="*/ 2613 h 3371"/>
                <a:gd name="T54" fmla="*/ 1790 w 7049"/>
                <a:gd name="T55" fmla="*/ 2752 h 3371"/>
                <a:gd name="T56" fmla="*/ 2105 w 7049"/>
                <a:gd name="T57" fmla="*/ 2880 h 3371"/>
                <a:gd name="T58" fmla="*/ 2428 w 7049"/>
                <a:gd name="T59" fmla="*/ 2991 h 3371"/>
                <a:gd name="T60" fmla="*/ 2759 w 7049"/>
                <a:gd name="T61" fmla="*/ 3092 h 3371"/>
                <a:gd name="T62" fmla="*/ 3092 w 7049"/>
                <a:gd name="T63" fmla="*/ 3175 h 3371"/>
                <a:gd name="T64" fmla="*/ 3432 w 7049"/>
                <a:gd name="T65" fmla="*/ 3244 h 3371"/>
                <a:gd name="T66" fmla="*/ 3775 w 7049"/>
                <a:gd name="T67" fmla="*/ 3300 h 3371"/>
                <a:gd name="T68" fmla="*/ 4127 w 7049"/>
                <a:gd name="T69" fmla="*/ 3340 h 3371"/>
                <a:gd name="T70" fmla="*/ 4479 w 7049"/>
                <a:gd name="T71" fmla="*/ 3364 h 3371"/>
                <a:gd name="T72" fmla="*/ 4838 w 7049"/>
                <a:gd name="T73" fmla="*/ 3371 h 3371"/>
                <a:gd name="T74" fmla="*/ 7049 w 7049"/>
                <a:gd name="T75" fmla="*/ 319 h 3371"/>
                <a:gd name="T76" fmla="*/ 6753 w 7049"/>
                <a:gd name="T77" fmla="*/ 239 h 33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49"/>
                <a:gd name="T118" fmla="*/ 0 h 3371"/>
                <a:gd name="T119" fmla="*/ 7049 w 7049"/>
                <a:gd name="T120" fmla="*/ 3371 h 33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49" h="3371">
                  <a:moveTo>
                    <a:pt x="6753" y="239"/>
                  </a:moveTo>
                  <a:lnTo>
                    <a:pt x="6586" y="199"/>
                  </a:lnTo>
                  <a:lnTo>
                    <a:pt x="6416" y="161"/>
                  </a:lnTo>
                  <a:lnTo>
                    <a:pt x="6245" y="128"/>
                  </a:lnTo>
                  <a:lnTo>
                    <a:pt x="6073" y="97"/>
                  </a:lnTo>
                  <a:lnTo>
                    <a:pt x="5901" y="74"/>
                  </a:lnTo>
                  <a:lnTo>
                    <a:pt x="5726" y="50"/>
                  </a:lnTo>
                  <a:lnTo>
                    <a:pt x="5551" y="33"/>
                  </a:lnTo>
                  <a:lnTo>
                    <a:pt x="5376" y="19"/>
                  </a:lnTo>
                  <a:lnTo>
                    <a:pt x="5197" y="10"/>
                  </a:lnTo>
                  <a:lnTo>
                    <a:pt x="5019" y="3"/>
                  </a:lnTo>
                  <a:lnTo>
                    <a:pt x="4838" y="0"/>
                  </a:lnTo>
                  <a:lnTo>
                    <a:pt x="4658" y="3"/>
                  </a:lnTo>
                  <a:lnTo>
                    <a:pt x="4479" y="10"/>
                  </a:lnTo>
                  <a:lnTo>
                    <a:pt x="4301" y="19"/>
                  </a:lnTo>
                  <a:lnTo>
                    <a:pt x="4127" y="33"/>
                  </a:lnTo>
                  <a:lnTo>
                    <a:pt x="3949" y="50"/>
                  </a:lnTo>
                  <a:lnTo>
                    <a:pt x="3775" y="74"/>
                  </a:lnTo>
                  <a:lnTo>
                    <a:pt x="3605" y="97"/>
                  </a:lnTo>
                  <a:lnTo>
                    <a:pt x="3432" y="128"/>
                  </a:lnTo>
                  <a:lnTo>
                    <a:pt x="3260" y="161"/>
                  </a:lnTo>
                  <a:lnTo>
                    <a:pt x="3092" y="199"/>
                  </a:lnTo>
                  <a:lnTo>
                    <a:pt x="2924" y="239"/>
                  </a:lnTo>
                  <a:lnTo>
                    <a:pt x="2759" y="281"/>
                  </a:lnTo>
                  <a:lnTo>
                    <a:pt x="2594" y="329"/>
                  </a:lnTo>
                  <a:lnTo>
                    <a:pt x="2428" y="381"/>
                  </a:lnTo>
                  <a:lnTo>
                    <a:pt x="2268" y="437"/>
                  </a:lnTo>
                  <a:lnTo>
                    <a:pt x="2105" y="494"/>
                  </a:lnTo>
                  <a:lnTo>
                    <a:pt x="1946" y="555"/>
                  </a:lnTo>
                  <a:lnTo>
                    <a:pt x="1790" y="619"/>
                  </a:lnTo>
                  <a:lnTo>
                    <a:pt x="1632" y="690"/>
                  </a:lnTo>
                  <a:lnTo>
                    <a:pt x="1481" y="761"/>
                  </a:lnTo>
                  <a:lnTo>
                    <a:pt x="1330" y="834"/>
                  </a:lnTo>
                  <a:lnTo>
                    <a:pt x="1179" y="912"/>
                  </a:lnTo>
                  <a:lnTo>
                    <a:pt x="1030" y="992"/>
                  </a:lnTo>
                  <a:lnTo>
                    <a:pt x="886" y="1077"/>
                  </a:lnTo>
                  <a:lnTo>
                    <a:pt x="742" y="1165"/>
                  </a:lnTo>
                  <a:lnTo>
                    <a:pt x="600" y="1255"/>
                  </a:lnTo>
                  <a:lnTo>
                    <a:pt x="458" y="1347"/>
                  </a:lnTo>
                  <a:lnTo>
                    <a:pt x="319" y="1444"/>
                  </a:lnTo>
                  <a:lnTo>
                    <a:pt x="184" y="1543"/>
                  </a:lnTo>
                  <a:lnTo>
                    <a:pt x="49" y="1642"/>
                  </a:lnTo>
                  <a:lnTo>
                    <a:pt x="0" y="1687"/>
                  </a:lnTo>
                  <a:lnTo>
                    <a:pt x="49" y="1727"/>
                  </a:lnTo>
                  <a:lnTo>
                    <a:pt x="184" y="1829"/>
                  </a:lnTo>
                  <a:lnTo>
                    <a:pt x="319" y="1930"/>
                  </a:lnTo>
                  <a:lnTo>
                    <a:pt x="458" y="2025"/>
                  </a:lnTo>
                  <a:lnTo>
                    <a:pt x="600" y="2119"/>
                  </a:lnTo>
                  <a:lnTo>
                    <a:pt x="742" y="2207"/>
                  </a:lnTo>
                  <a:lnTo>
                    <a:pt x="886" y="2294"/>
                  </a:lnTo>
                  <a:lnTo>
                    <a:pt x="1030" y="2377"/>
                  </a:lnTo>
                  <a:lnTo>
                    <a:pt x="1179" y="2459"/>
                  </a:lnTo>
                  <a:lnTo>
                    <a:pt x="1330" y="2535"/>
                  </a:lnTo>
                  <a:lnTo>
                    <a:pt x="1481" y="2613"/>
                  </a:lnTo>
                  <a:lnTo>
                    <a:pt x="1632" y="2684"/>
                  </a:lnTo>
                  <a:lnTo>
                    <a:pt x="1790" y="2752"/>
                  </a:lnTo>
                  <a:lnTo>
                    <a:pt x="1946" y="2816"/>
                  </a:lnTo>
                  <a:lnTo>
                    <a:pt x="2105" y="2880"/>
                  </a:lnTo>
                  <a:lnTo>
                    <a:pt x="2268" y="2937"/>
                  </a:lnTo>
                  <a:lnTo>
                    <a:pt x="2428" y="2991"/>
                  </a:lnTo>
                  <a:lnTo>
                    <a:pt x="2594" y="3040"/>
                  </a:lnTo>
                  <a:lnTo>
                    <a:pt x="2759" y="3092"/>
                  </a:lnTo>
                  <a:lnTo>
                    <a:pt x="2924" y="3135"/>
                  </a:lnTo>
                  <a:lnTo>
                    <a:pt x="3092" y="3175"/>
                  </a:lnTo>
                  <a:lnTo>
                    <a:pt x="3260" y="3213"/>
                  </a:lnTo>
                  <a:lnTo>
                    <a:pt x="3432" y="3244"/>
                  </a:lnTo>
                  <a:lnTo>
                    <a:pt x="3605" y="3274"/>
                  </a:lnTo>
                  <a:lnTo>
                    <a:pt x="3775" y="3300"/>
                  </a:lnTo>
                  <a:lnTo>
                    <a:pt x="3949" y="3322"/>
                  </a:lnTo>
                  <a:lnTo>
                    <a:pt x="4127" y="3340"/>
                  </a:lnTo>
                  <a:lnTo>
                    <a:pt x="4301" y="3355"/>
                  </a:lnTo>
                  <a:lnTo>
                    <a:pt x="4479" y="3364"/>
                  </a:lnTo>
                  <a:lnTo>
                    <a:pt x="4658" y="3371"/>
                  </a:lnTo>
                  <a:lnTo>
                    <a:pt x="4838" y="3371"/>
                  </a:lnTo>
                  <a:lnTo>
                    <a:pt x="4946" y="3371"/>
                  </a:lnTo>
                  <a:lnTo>
                    <a:pt x="7049" y="319"/>
                  </a:lnTo>
                  <a:lnTo>
                    <a:pt x="6919" y="281"/>
                  </a:lnTo>
                  <a:lnTo>
                    <a:pt x="6753" y="2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</p:grpSp>
      <p:grpSp>
        <p:nvGrpSpPr>
          <p:cNvPr id="45" name="Group 36"/>
          <p:cNvGrpSpPr>
            <a:grpSpLocks/>
          </p:cNvGrpSpPr>
          <p:nvPr/>
        </p:nvGrpSpPr>
        <p:grpSpPr bwMode="auto">
          <a:xfrm rot="1108434">
            <a:off x="3517208" y="4380723"/>
            <a:ext cx="1048156" cy="2160519"/>
            <a:chOff x="3463420" y="1013363"/>
            <a:chExt cx="1126644" cy="3064179"/>
          </a:xfrm>
        </p:grpSpPr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3463420" y="1013363"/>
              <a:ext cx="562211" cy="3064179"/>
            </a:xfrm>
            <a:custGeom>
              <a:avLst/>
              <a:gdLst/>
              <a:ahLst/>
              <a:cxnLst>
                <a:cxn ang="0">
                  <a:pos x="1430" y="0"/>
                </a:cxn>
                <a:cxn ang="0">
                  <a:pos x="1430" y="0"/>
                </a:cxn>
                <a:cxn ang="0">
                  <a:pos x="1430" y="0"/>
                </a:cxn>
                <a:cxn ang="0">
                  <a:pos x="1430" y="7781"/>
                </a:cxn>
                <a:cxn ang="0">
                  <a:pos x="1430" y="7781"/>
                </a:cxn>
                <a:cxn ang="0">
                  <a:pos x="1430" y="7781"/>
                </a:cxn>
                <a:cxn ang="0">
                  <a:pos x="1421" y="7622"/>
                </a:cxn>
                <a:cxn ang="0">
                  <a:pos x="1265" y="7421"/>
                </a:cxn>
                <a:cxn ang="0">
                  <a:pos x="1117" y="7214"/>
                </a:cxn>
                <a:cxn ang="0">
                  <a:pos x="979" y="7000"/>
                </a:cxn>
                <a:cxn ang="0">
                  <a:pos x="849" y="6779"/>
                </a:cxn>
                <a:cxn ang="0">
                  <a:pos x="728" y="6554"/>
                </a:cxn>
                <a:cxn ang="0">
                  <a:pos x="616" y="6321"/>
                </a:cxn>
                <a:cxn ang="0">
                  <a:pos x="515" y="6084"/>
                </a:cxn>
                <a:cxn ang="0">
                  <a:pos x="425" y="5842"/>
                </a:cxn>
                <a:cxn ang="0">
                  <a:pos x="344" y="5595"/>
                </a:cxn>
                <a:cxn ang="0">
                  <a:pos x="274" y="5344"/>
                </a:cxn>
                <a:cxn ang="0">
                  <a:pos x="216" y="5088"/>
                </a:cxn>
                <a:cxn ang="0">
                  <a:pos x="169" y="4828"/>
                </a:cxn>
                <a:cxn ang="0">
                  <a:pos x="133" y="4564"/>
                </a:cxn>
                <a:cxn ang="0">
                  <a:pos x="107" y="4298"/>
                </a:cxn>
                <a:cxn ang="0">
                  <a:pos x="96" y="4027"/>
                </a:cxn>
                <a:cxn ang="0">
                  <a:pos x="96" y="3754"/>
                </a:cxn>
                <a:cxn ang="0">
                  <a:pos x="107" y="3483"/>
                </a:cxn>
                <a:cxn ang="0">
                  <a:pos x="133" y="3217"/>
                </a:cxn>
                <a:cxn ang="0">
                  <a:pos x="169" y="2953"/>
                </a:cxn>
                <a:cxn ang="0">
                  <a:pos x="216" y="2693"/>
                </a:cxn>
                <a:cxn ang="0">
                  <a:pos x="274" y="2438"/>
                </a:cxn>
                <a:cxn ang="0">
                  <a:pos x="344" y="2186"/>
                </a:cxn>
                <a:cxn ang="0">
                  <a:pos x="425" y="1939"/>
                </a:cxn>
                <a:cxn ang="0">
                  <a:pos x="515" y="1697"/>
                </a:cxn>
                <a:cxn ang="0">
                  <a:pos x="616" y="1460"/>
                </a:cxn>
                <a:cxn ang="0">
                  <a:pos x="728" y="1229"/>
                </a:cxn>
                <a:cxn ang="0">
                  <a:pos x="849" y="1002"/>
                </a:cxn>
                <a:cxn ang="0">
                  <a:pos x="979" y="782"/>
                </a:cxn>
                <a:cxn ang="0">
                  <a:pos x="1117" y="567"/>
                </a:cxn>
                <a:cxn ang="0">
                  <a:pos x="1265" y="360"/>
                </a:cxn>
                <a:cxn ang="0">
                  <a:pos x="1421" y="159"/>
                </a:cxn>
              </a:cxnLst>
              <a:rect l="0" t="0" r="r" b="b"/>
              <a:pathLst>
                <a:path w="1430" h="7781">
                  <a:moveTo>
                    <a:pt x="1430" y="148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430" y="0"/>
                    <a:pt x="1430" y="0"/>
                    <a:pt x="1430" y="0"/>
                  </a:cubicBezTo>
                  <a:cubicBezTo>
                    <a:pt x="1430" y="0"/>
                    <a:pt x="1430" y="0"/>
                    <a:pt x="1430" y="0"/>
                  </a:cubicBezTo>
                  <a:cubicBezTo>
                    <a:pt x="1430" y="0"/>
                    <a:pt x="1430" y="0"/>
                    <a:pt x="1430" y="0"/>
                  </a:cubicBezTo>
                  <a:cubicBezTo>
                    <a:pt x="1430" y="0"/>
                    <a:pt x="1430" y="0"/>
                    <a:pt x="1430" y="0"/>
                  </a:cubicBezTo>
                  <a:cubicBezTo>
                    <a:pt x="539" y="1051"/>
                    <a:pt x="0" y="2410"/>
                    <a:pt x="0" y="3891"/>
                  </a:cubicBezTo>
                  <a:cubicBezTo>
                    <a:pt x="0" y="5371"/>
                    <a:pt x="539" y="6730"/>
                    <a:pt x="1430" y="7781"/>
                  </a:cubicBezTo>
                  <a:cubicBezTo>
                    <a:pt x="1430" y="7781"/>
                    <a:pt x="1430" y="7781"/>
                    <a:pt x="1430" y="7781"/>
                  </a:cubicBezTo>
                  <a:cubicBezTo>
                    <a:pt x="1430" y="7781"/>
                    <a:pt x="1430" y="7781"/>
                    <a:pt x="1430" y="7781"/>
                  </a:cubicBezTo>
                  <a:cubicBezTo>
                    <a:pt x="1430" y="7781"/>
                    <a:pt x="1430" y="7781"/>
                    <a:pt x="1430" y="7781"/>
                  </a:cubicBezTo>
                  <a:cubicBezTo>
                    <a:pt x="1430" y="7781"/>
                    <a:pt x="1430" y="7781"/>
                    <a:pt x="1430" y="7781"/>
                  </a:cubicBezTo>
                  <a:cubicBezTo>
                    <a:pt x="1430" y="7633"/>
                    <a:pt x="1430" y="7633"/>
                    <a:pt x="1430" y="7633"/>
                  </a:cubicBezTo>
                  <a:cubicBezTo>
                    <a:pt x="1421" y="7622"/>
                    <a:pt x="1421" y="7622"/>
                    <a:pt x="1421" y="7622"/>
                  </a:cubicBezTo>
                  <a:cubicBezTo>
                    <a:pt x="1342" y="7523"/>
                    <a:pt x="1342" y="7523"/>
                    <a:pt x="1342" y="7523"/>
                  </a:cubicBezTo>
                  <a:cubicBezTo>
                    <a:pt x="1265" y="7421"/>
                    <a:pt x="1265" y="7421"/>
                    <a:pt x="1265" y="7421"/>
                  </a:cubicBezTo>
                  <a:cubicBezTo>
                    <a:pt x="1190" y="7318"/>
                    <a:pt x="1190" y="7318"/>
                    <a:pt x="1190" y="7318"/>
                  </a:cubicBezTo>
                  <a:cubicBezTo>
                    <a:pt x="1117" y="7214"/>
                    <a:pt x="1117" y="7214"/>
                    <a:pt x="1117" y="7214"/>
                  </a:cubicBezTo>
                  <a:cubicBezTo>
                    <a:pt x="1047" y="7107"/>
                    <a:pt x="1047" y="7107"/>
                    <a:pt x="1047" y="7107"/>
                  </a:cubicBezTo>
                  <a:cubicBezTo>
                    <a:pt x="979" y="7000"/>
                    <a:pt x="979" y="7000"/>
                    <a:pt x="979" y="7000"/>
                  </a:cubicBezTo>
                  <a:cubicBezTo>
                    <a:pt x="911" y="6890"/>
                    <a:pt x="911" y="6890"/>
                    <a:pt x="911" y="6890"/>
                  </a:cubicBezTo>
                  <a:cubicBezTo>
                    <a:pt x="849" y="6779"/>
                    <a:pt x="849" y="6779"/>
                    <a:pt x="849" y="6779"/>
                  </a:cubicBezTo>
                  <a:cubicBezTo>
                    <a:pt x="787" y="6668"/>
                    <a:pt x="787" y="6668"/>
                    <a:pt x="787" y="6668"/>
                  </a:cubicBezTo>
                  <a:cubicBezTo>
                    <a:pt x="728" y="6554"/>
                    <a:pt x="728" y="6554"/>
                    <a:pt x="728" y="6554"/>
                  </a:cubicBezTo>
                  <a:cubicBezTo>
                    <a:pt x="670" y="6438"/>
                    <a:pt x="670" y="6438"/>
                    <a:pt x="670" y="6438"/>
                  </a:cubicBezTo>
                  <a:cubicBezTo>
                    <a:pt x="616" y="6321"/>
                    <a:pt x="616" y="6321"/>
                    <a:pt x="616" y="6321"/>
                  </a:cubicBezTo>
                  <a:cubicBezTo>
                    <a:pt x="565" y="6204"/>
                    <a:pt x="565" y="6204"/>
                    <a:pt x="565" y="6204"/>
                  </a:cubicBezTo>
                  <a:cubicBezTo>
                    <a:pt x="515" y="6084"/>
                    <a:pt x="515" y="6084"/>
                    <a:pt x="515" y="6084"/>
                  </a:cubicBezTo>
                  <a:cubicBezTo>
                    <a:pt x="469" y="5965"/>
                    <a:pt x="469" y="5965"/>
                    <a:pt x="469" y="5965"/>
                  </a:cubicBezTo>
                  <a:cubicBezTo>
                    <a:pt x="425" y="5842"/>
                    <a:pt x="425" y="5842"/>
                    <a:pt x="425" y="5842"/>
                  </a:cubicBezTo>
                  <a:cubicBezTo>
                    <a:pt x="384" y="5719"/>
                    <a:pt x="384" y="5719"/>
                    <a:pt x="384" y="5719"/>
                  </a:cubicBezTo>
                  <a:cubicBezTo>
                    <a:pt x="344" y="5595"/>
                    <a:pt x="344" y="5595"/>
                    <a:pt x="344" y="5595"/>
                  </a:cubicBezTo>
                  <a:cubicBezTo>
                    <a:pt x="308" y="5470"/>
                    <a:pt x="308" y="5470"/>
                    <a:pt x="308" y="5470"/>
                  </a:cubicBezTo>
                  <a:cubicBezTo>
                    <a:pt x="274" y="5344"/>
                    <a:pt x="274" y="5344"/>
                    <a:pt x="274" y="5344"/>
                  </a:cubicBezTo>
                  <a:cubicBezTo>
                    <a:pt x="244" y="5216"/>
                    <a:pt x="244" y="5216"/>
                    <a:pt x="244" y="5216"/>
                  </a:cubicBezTo>
                  <a:cubicBezTo>
                    <a:pt x="216" y="5088"/>
                    <a:pt x="216" y="5088"/>
                    <a:pt x="216" y="5088"/>
                  </a:cubicBezTo>
                  <a:cubicBezTo>
                    <a:pt x="190" y="4958"/>
                    <a:pt x="190" y="4958"/>
                    <a:pt x="190" y="4958"/>
                  </a:cubicBezTo>
                  <a:cubicBezTo>
                    <a:pt x="169" y="4828"/>
                    <a:pt x="169" y="4828"/>
                    <a:pt x="169" y="4828"/>
                  </a:cubicBezTo>
                  <a:cubicBezTo>
                    <a:pt x="149" y="4697"/>
                    <a:pt x="149" y="4697"/>
                    <a:pt x="149" y="4697"/>
                  </a:cubicBezTo>
                  <a:cubicBezTo>
                    <a:pt x="133" y="4564"/>
                    <a:pt x="133" y="4564"/>
                    <a:pt x="133" y="4564"/>
                  </a:cubicBezTo>
                  <a:cubicBezTo>
                    <a:pt x="119" y="4432"/>
                    <a:pt x="119" y="4432"/>
                    <a:pt x="119" y="4432"/>
                  </a:cubicBezTo>
                  <a:cubicBezTo>
                    <a:pt x="107" y="4298"/>
                    <a:pt x="107" y="4298"/>
                    <a:pt x="107" y="4298"/>
                  </a:cubicBezTo>
                  <a:cubicBezTo>
                    <a:pt x="100" y="4162"/>
                    <a:pt x="100" y="4162"/>
                    <a:pt x="100" y="4162"/>
                  </a:cubicBezTo>
                  <a:cubicBezTo>
                    <a:pt x="96" y="4027"/>
                    <a:pt x="96" y="4027"/>
                    <a:pt x="96" y="4027"/>
                  </a:cubicBezTo>
                  <a:cubicBezTo>
                    <a:pt x="94" y="3891"/>
                    <a:pt x="94" y="3891"/>
                    <a:pt x="94" y="3891"/>
                  </a:cubicBezTo>
                  <a:cubicBezTo>
                    <a:pt x="96" y="3754"/>
                    <a:pt x="96" y="3754"/>
                    <a:pt x="96" y="3754"/>
                  </a:cubicBezTo>
                  <a:cubicBezTo>
                    <a:pt x="100" y="3619"/>
                    <a:pt x="100" y="3619"/>
                    <a:pt x="100" y="3619"/>
                  </a:cubicBezTo>
                  <a:cubicBezTo>
                    <a:pt x="107" y="3483"/>
                    <a:pt x="107" y="3483"/>
                    <a:pt x="107" y="3483"/>
                  </a:cubicBezTo>
                  <a:cubicBezTo>
                    <a:pt x="119" y="3351"/>
                    <a:pt x="119" y="3351"/>
                    <a:pt x="119" y="3351"/>
                  </a:cubicBezTo>
                  <a:cubicBezTo>
                    <a:pt x="133" y="3217"/>
                    <a:pt x="133" y="3217"/>
                    <a:pt x="133" y="3217"/>
                  </a:cubicBezTo>
                  <a:cubicBezTo>
                    <a:pt x="149" y="3084"/>
                    <a:pt x="149" y="3084"/>
                    <a:pt x="149" y="3084"/>
                  </a:cubicBezTo>
                  <a:cubicBezTo>
                    <a:pt x="169" y="2953"/>
                    <a:pt x="169" y="2953"/>
                    <a:pt x="169" y="2953"/>
                  </a:cubicBezTo>
                  <a:cubicBezTo>
                    <a:pt x="190" y="2823"/>
                    <a:pt x="190" y="2823"/>
                    <a:pt x="190" y="2823"/>
                  </a:cubicBezTo>
                  <a:cubicBezTo>
                    <a:pt x="216" y="2693"/>
                    <a:pt x="216" y="2693"/>
                    <a:pt x="216" y="2693"/>
                  </a:cubicBezTo>
                  <a:cubicBezTo>
                    <a:pt x="244" y="2565"/>
                    <a:pt x="244" y="2565"/>
                    <a:pt x="244" y="2565"/>
                  </a:cubicBezTo>
                  <a:cubicBezTo>
                    <a:pt x="274" y="2438"/>
                    <a:pt x="274" y="2438"/>
                    <a:pt x="274" y="2438"/>
                  </a:cubicBezTo>
                  <a:cubicBezTo>
                    <a:pt x="308" y="2311"/>
                    <a:pt x="308" y="2311"/>
                    <a:pt x="308" y="2311"/>
                  </a:cubicBezTo>
                  <a:cubicBezTo>
                    <a:pt x="344" y="2186"/>
                    <a:pt x="344" y="2186"/>
                    <a:pt x="344" y="2186"/>
                  </a:cubicBezTo>
                  <a:cubicBezTo>
                    <a:pt x="384" y="2062"/>
                    <a:pt x="384" y="2062"/>
                    <a:pt x="384" y="2062"/>
                  </a:cubicBezTo>
                  <a:cubicBezTo>
                    <a:pt x="425" y="1939"/>
                    <a:pt x="425" y="1939"/>
                    <a:pt x="425" y="1939"/>
                  </a:cubicBezTo>
                  <a:cubicBezTo>
                    <a:pt x="469" y="1818"/>
                    <a:pt x="469" y="1818"/>
                    <a:pt x="469" y="1818"/>
                  </a:cubicBezTo>
                  <a:cubicBezTo>
                    <a:pt x="515" y="1697"/>
                    <a:pt x="515" y="1697"/>
                    <a:pt x="515" y="1697"/>
                  </a:cubicBezTo>
                  <a:cubicBezTo>
                    <a:pt x="565" y="1578"/>
                    <a:pt x="565" y="1578"/>
                    <a:pt x="565" y="1578"/>
                  </a:cubicBezTo>
                  <a:cubicBezTo>
                    <a:pt x="616" y="1460"/>
                    <a:pt x="616" y="1460"/>
                    <a:pt x="616" y="1460"/>
                  </a:cubicBezTo>
                  <a:cubicBezTo>
                    <a:pt x="670" y="1343"/>
                    <a:pt x="670" y="1343"/>
                    <a:pt x="670" y="1343"/>
                  </a:cubicBezTo>
                  <a:cubicBezTo>
                    <a:pt x="728" y="1229"/>
                    <a:pt x="728" y="1229"/>
                    <a:pt x="728" y="1229"/>
                  </a:cubicBezTo>
                  <a:cubicBezTo>
                    <a:pt x="787" y="1115"/>
                    <a:pt x="787" y="1115"/>
                    <a:pt x="787" y="1115"/>
                  </a:cubicBezTo>
                  <a:cubicBezTo>
                    <a:pt x="849" y="1002"/>
                    <a:pt x="849" y="1002"/>
                    <a:pt x="849" y="1002"/>
                  </a:cubicBezTo>
                  <a:cubicBezTo>
                    <a:pt x="911" y="891"/>
                    <a:pt x="911" y="891"/>
                    <a:pt x="911" y="891"/>
                  </a:cubicBezTo>
                  <a:cubicBezTo>
                    <a:pt x="979" y="782"/>
                    <a:pt x="979" y="782"/>
                    <a:pt x="979" y="782"/>
                  </a:cubicBezTo>
                  <a:cubicBezTo>
                    <a:pt x="1047" y="674"/>
                    <a:pt x="1047" y="674"/>
                    <a:pt x="1047" y="674"/>
                  </a:cubicBezTo>
                  <a:cubicBezTo>
                    <a:pt x="1117" y="567"/>
                    <a:pt x="1117" y="567"/>
                    <a:pt x="1117" y="567"/>
                  </a:cubicBezTo>
                  <a:cubicBezTo>
                    <a:pt x="1190" y="463"/>
                    <a:pt x="1190" y="463"/>
                    <a:pt x="1190" y="463"/>
                  </a:cubicBezTo>
                  <a:cubicBezTo>
                    <a:pt x="1265" y="360"/>
                    <a:pt x="1265" y="360"/>
                    <a:pt x="1265" y="360"/>
                  </a:cubicBezTo>
                  <a:cubicBezTo>
                    <a:pt x="1342" y="259"/>
                    <a:pt x="1342" y="259"/>
                    <a:pt x="1342" y="259"/>
                  </a:cubicBezTo>
                  <a:cubicBezTo>
                    <a:pt x="1421" y="159"/>
                    <a:pt x="1421" y="159"/>
                    <a:pt x="1421" y="159"/>
                  </a:cubicBezTo>
                  <a:lnTo>
                    <a:pt x="1430" y="1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4025631" y="1013363"/>
              <a:ext cx="564433" cy="3064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781"/>
                </a:cxn>
                <a:cxn ang="0">
                  <a:pos x="0" y="7781"/>
                </a:cxn>
                <a:cxn ang="0">
                  <a:pos x="0" y="7781"/>
                </a:cxn>
                <a:cxn ang="0">
                  <a:pos x="9" y="7622"/>
                </a:cxn>
                <a:cxn ang="0">
                  <a:pos x="166" y="7421"/>
                </a:cxn>
                <a:cxn ang="0">
                  <a:pos x="314" y="7214"/>
                </a:cxn>
                <a:cxn ang="0">
                  <a:pos x="453" y="7000"/>
                </a:cxn>
                <a:cxn ang="0">
                  <a:pos x="582" y="6779"/>
                </a:cxn>
                <a:cxn ang="0">
                  <a:pos x="704" y="6554"/>
                </a:cxn>
                <a:cxn ang="0">
                  <a:pos x="813" y="6321"/>
                </a:cxn>
                <a:cxn ang="0">
                  <a:pos x="915" y="6084"/>
                </a:cxn>
                <a:cxn ang="0">
                  <a:pos x="1006" y="5842"/>
                </a:cxn>
                <a:cxn ang="0">
                  <a:pos x="1086" y="5595"/>
                </a:cxn>
                <a:cxn ang="0">
                  <a:pos x="1156" y="5344"/>
                </a:cxn>
                <a:cxn ang="0">
                  <a:pos x="1216" y="5088"/>
                </a:cxn>
                <a:cxn ang="0">
                  <a:pos x="1263" y="4828"/>
                </a:cxn>
                <a:cxn ang="0">
                  <a:pos x="1298" y="4564"/>
                </a:cxn>
                <a:cxn ang="0">
                  <a:pos x="1322" y="4298"/>
                </a:cxn>
                <a:cxn ang="0">
                  <a:pos x="1335" y="4027"/>
                </a:cxn>
                <a:cxn ang="0">
                  <a:pos x="1335" y="3754"/>
                </a:cxn>
                <a:cxn ang="0">
                  <a:pos x="1322" y="3483"/>
                </a:cxn>
                <a:cxn ang="0">
                  <a:pos x="1298" y="3217"/>
                </a:cxn>
                <a:cxn ang="0">
                  <a:pos x="1263" y="2953"/>
                </a:cxn>
                <a:cxn ang="0">
                  <a:pos x="1216" y="2693"/>
                </a:cxn>
                <a:cxn ang="0">
                  <a:pos x="1156" y="2438"/>
                </a:cxn>
                <a:cxn ang="0">
                  <a:pos x="1086" y="2186"/>
                </a:cxn>
                <a:cxn ang="0">
                  <a:pos x="1006" y="1939"/>
                </a:cxn>
                <a:cxn ang="0">
                  <a:pos x="915" y="1697"/>
                </a:cxn>
                <a:cxn ang="0">
                  <a:pos x="813" y="1460"/>
                </a:cxn>
                <a:cxn ang="0">
                  <a:pos x="704" y="1229"/>
                </a:cxn>
                <a:cxn ang="0">
                  <a:pos x="582" y="1002"/>
                </a:cxn>
                <a:cxn ang="0">
                  <a:pos x="453" y="782"/>
                </a:cxn>
                <a:cxn ang="0">
                  <a:pos x="314" y="567"/>
                </a:cxn>
                <a:cxn ang="0">
                  <a:pos x="166" y="360"/>
                </a:cxn>
                <a:cxn ang="0">
                  <a:pos x="9" y="159"/>
                </a:cxn>
              </a:cxnLst>
              <a:rect l="0" t="0" r="r" b="b"/>
              <a:pathLst>
                <a:path w="1431" h="7781">
                  <a:moveTo>
                    <a:pt x="0" y="1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2" y="1051"/>
                    <a:pt x="1431" y="2410"/>
                    <a:pt x="1431" y="3891"/>
                  </a:cubicBezTo>
                  <a:cubicBezTo>
                    <a:pt x="1431" y="5371"/>
                    <a:pt x="892" y="6730"/>
                    <a:pt x="0" y="7781"/>
                  </a:cubicBezTo>
                  <a:cubicBezTo>
                    <a:pt x="0" y="7781"/>
                    <a:pt x="0" y="7781"/>
                    <a:pt x="0" y="7781"/>
                  </a:cubicBezTo>
                  <a:cubicBezTo>
                    <a:pt x="0" y="7781"/>
                    <a:pt x="0" y="7781"/>
                    <a:pt x="0" y="7781"/>
                  </a:cubicBezTo>
                  <a:cubicBezTo>
                    <a:pt x="0" y="7781"/>
                    <a:pt x="0" y="7781"/>
                    <a:pt x="0" y="7781"/>
                  </a:cubicBezTo>
                  <a:cubicBezTo>
                    <a:pt x="0" y="7781"/>
                    <a:pt x="0" y="7781"/>
                    <a:pt x="0" y="7781"/>
                  </a:cubicBezTo>
                  <a:cubicBezTo>
                    <a:pt x="0" y="7633"/>
                    <a:pt x="0" y="7633"/>
                    <a:pt x="0" y="7633"/>
                  </a:cubicBezTo>
                  <a:cubicBezTo>
                    <a:pt x="9" y="7622"/>
                    <a:pt x="9" y="7622"/>
                    <a:pt x="9" y="7622"/>
                  </a:cubicBezTo>
                  <a:cubicBezTo>
                    <a:pt x="89" y="7523"/>
                    <a:pt x="89" y="7523"/>
                    <a:pt x="89" y="7523"/>
                  </a:cubicBezTo>
                  <a:cubicBezTo>
                    <a:pt x="166" y="7421"/>
                    <a:pt x="166" y="7421"/>
                    <a:pt x="166" y="7421"/>
                  </a:cubicBezTo>
                  <a:cubicBezTo>
                    <a:pt x="241" y="7318"/>
                    <a:pt x="241" y="7318"/>
                    <a:pt x="241" y="7318"/>
                  </a:cubicBezTo>
                  <a:cubicBezTo>
                    <a:pt x="314" y="7214"/>
                    <a:pt x="314" y="7214"/>
                    <a:pt x="314" y="7214"/>
                  </a:cubicBezTo>
                  <a:cubicBezTo>
                    <a:pt x="384" y="7107"/>
                    <a:pt x="384" y="7107"/>
                    <a:pt x="384" y="7107"/>
                  </a:cubicBezTo>
                  <a:cubicBezTo>
                    <a:pt x="453" y="7000"/>
                    <a:pt x="453" y="7000"/>
                    <a:pt x="453" y="7000"/>
                  </a:cubicBezTo>
                  <a:cubicBezTo>
                    <a:pt x="518" y="6890"/>
                    <a:pt x="518" y="6890"/>
                    <a:pt x="518" y="6890"/>
                  </a:cubicBezTo>
                  <a:cubicBezTo>
                    <a:pt x="582" y="6779"/>
                    <a:pt x="582" y="6779"/>
                    <a:pt x="582" y="6779"/>
                  </a:cubicBezTo>
                  <a:cubicBezTo>
                    <a:pt x="644" y="6668"/>
                    <a:pt x="644" y="6668"/>
                    <a:pt x="644" y="6668"/>
                  </a:cubicBezTo>
                  <a:cubicBezTo>
                    <a:pt x="704" y="6554"/>
                    <a:pt x="704" y="6554"/>
                    <a:pt x="704" y="6554"/>
                  </a:cubicBezTo>
                  <a:cubicBezTo>
                    <a:pt x="759" y="6438"/>
                    <a:pt x="759" y="6438"/>
                    <a:pt x="759" y="6438"/>
                  </a:cubicBezTo>
                  <a:cubicBezTo>
                    <a:pt x="813" y="6321"/>
                    <a:pt x="813" y="6321"/>
                    <a:pt x="813" y="6321"/>
                  </a:cubicBezTo>
                  <a:cubicBezTo>
                    <a:pt x="866" y="6204"/>
                    <a:pt x="866" y="6204"/>
                    <a:pt x="866" y="6204"/>
                  </a:cubicBezTo>
                  <a:cubicBezTo>
                    <a:pt x="915" y="6084"/>
                    <a:pt x="915" y="6084"/>
                    <a:pt x="915" y="6084"/>
                  </a:cubicBezTo>
                  <a:cubicBezTo>
                    <a:pt x="962" y="5965"/>
                    <a:pt x="962" y="5965"/>
                    <a:pt x="962" y="5965"/>
                  </a:cubicBezTo>
                  <a:cubicBezTo>
                    <a:pt x="1006" y="5842"/>
                    <a:pt x="1006" y="5842"/>
                    <a:pt x="1006" y="5842"/>
                  </a:cubicBezTo>
                  <a:cubicBezTo>
                    <a:pt x="1047" y="5719"/>
                    <a:pt x="1047" y="5719"/>
                    <a:pt x="1047" y="5719"/>
                  </a:cubicBezTo>
                  <a:cubicBezTo>
                    <a:pt x="1086" y="5595"/>
                    <a:pt x="1086" y="5595"/>
                    <a:pt x="1086" y="5595"/>
                  </a:cubicBezTo>
                  <a:cubicBezTo>
                    <a:pt x="1123" y="5470"/>
                    <a:pt x="1123" y="5470"/>
                    <a:pt x="1123" y="5470"/>
                  </a:cubicBezTo>
                  <a:cubicBezTo>
                    <a:pt x="1156" y="5344"/>
                    <a:pt x="1156" y="5344"/>
                    <a:pt x="1156" y="5344"/>
                  </a:cubicBezTo>
                  <a:cubicBezTo>
                    <a:pt x="1187" y="5216"/>
                    <a:pt x="1187" y="5216"/>
                    <a:pt x="1187" y="5216"/>
                  </a:cubicBezTo>
                  <a:cubicBezTo>
                    <a:pt x="1216" y="5088"/>
                    <a:pt x="1216" y="5088"/>
                    <a:pt x="1216" y="5088"/>
                  </a:cubicBezTo>
                  <a:cubicBezTo>
                    <a:pt x="1240" y="4958"/>
                    <a:pt x="1240" y="4958"/>
                    <a:pt x="1240" y="4958"/>
                  </a:cubicBezTo>
                  <a:cubicBezTo>
                    <a:pt x="1263" y="4828"/>
                    <a:pt x="1263" y="4828"/>
                    <a:pt x="1263" y="4828"/>
                  </a:cubicBezTo>
                  <a:cubicBezTo>
                    <a:pt x="1283" y="4697"/>
                    <a:pt x="1283" y="4697"/>
                    <a:pt x="1283" y="4697"/>
                  </a:cubicBezTo>
                  <a:cubicBezTo>
                    <a:pt x="1298" y="4564"/>
                    <a:pt x="1298" y="4564"/>
                    <a:pt x="1298" y="4564"/>
                  </a:cubicBezTo>
                  <a:cubicBezTo>
                    <a:pt x="1313" y="4432"/>
                    <a:pt x="1313" y="4432"/>
                    <a:pt x="1313" y="4432"/>
                  </a:cubicBezTo>
                  <a:cubicBezTo>
                    <a:pt x="1322" y="4298"/>
                    <a:pt x="1322" y="4298"/>
                    <a:pt x="1322" y="4298"/>
                  </a:cubicBezTo>
                  <a:cubicBezTo>
                    <a:pt x="1331" y="4162"/>
                    <a:pt x="1331" y="4162"/>
                    <a:pt x="1331" y="4162"/>
                  </a:cubicBezTo>
                  <a:cubicBezTo>
                    <a:pt x="1335" y="4027"/>
                    <a:pt x="1335" y="4027"/>
                    <a:pt x="1335" y="4027"/>
                  </a:cubicBezTo>
                  <a:cubicBezTo>
                    <a:pt x="1337" y="3891"/>
                    <a:pt x="1337" y="3891"/>
                    <a:pt x="1337" y="3891"/>
                  </a:cubicBezTo>
                  <a:cubicBezTo>
                    <a:pt x="1335" y="3754"/>
                    <a:pt x="1335" y="3754"/>
                    <a:pt x="1335" y="3754"/>
                  </a:cubicBezTo>
                  <a:cubicBezTo>
                    <a:pt x="1331" y="3619"/>
                    <a:pt x="1331" y="3619"/>
                    <a:pt x="1331" y="3619"/>
                  </a:cubicBezTo>
                  <a:cubicBezTo>
                    <a:pt x="1322" y="3483"/>
                    <a:pt x="1322" y="3483"/>
                    <a:pt x="1322" y="3483"/>
                  </a:cubicBezTo>
                  <a:cubicBezTo>
                    <a:pt x="1313" y="3351"/>
                    <a:pt x="1313" y="3351"/>
                    <a:pt x="1313" y="3351"/>
                  </a:cubicBezTo>
                  <a:cubicBezTo>
                    <a:pt x="1298" y="3217"/>
                    <a:pt x="1298" y="3217"/>
                    <a:pt x="1298" y="3217"/>
                  </a:cubicBezTo>
                  <a:cubicBezTo>
                    <a:pt x="1283" y="3084"/>
                    <a:pt x="1283" y="3084"/>
                    <a:pt x="1283" y="3084"/>
                  </a:cubicBezTo>
                  <a:cubicBezTo>
                    <a:pt x="1263" y="2953"/>
                    <a:pt x="1263" y="2953"/>
                    <a:pt x="1263" y="2953"/>
                  </a:cubicBezTo>
                  <a:cubicBezTo>
                    <a:pt x="1240" y="2823"/>
                    <a:pt x="1240" y="2823"/>
                    <a:pt x="1240" y="2823"/>
                  </a:cubicBezTo>
                  <a:cubicBezTo>
                    <a:pt x="1216" y="2693"/>
                    <a:pt x="1216" y="2693"/>
                    <a:pt x="1216" y="2693"/>
                  </a:cubicBezTo>
                  <a:cubicBezTo>
                    <a:pt x="1187" y="2565"/>
                    <a:pt x="1187" y="2565"/>
                    <a:pt x="1187" y="2565"/>
                  </a:cubicBezTo>
                  <a:cubicBezTo>
                    <a:pt x="1156" y="2438"/>
                    <a:pt x="1156" y="2438"/>
                    <a:pt x="1156" y="2438"/>
                  </a:cubicBezTo>
                  <a:cubicBezTo>
                    <a:pt x="1123" y="2311"/>
                    <a:pt x="1123" y="2311"/>
                    <a:pt x="1123" y="2311"/>
                  </a:cubicBezTo>
                  <a:cubicBezTo>
                    <a:pt x="1086" y="2186"/>
                    <a:pt x="1086" y="2186"/>
                    <a:pt x="1086" y="2186"/>
                  </a:cubicBezTo>
                  <a:cubicBezTo>
                    <a:pt x="1047" y="2062"/>
                    <a:pt x="1047" y="2062"/>
                    <a:pt x="1047" y="2062"/>
                  </a:cubicBezTo>
                  <a:cubicBezTo>
                    <a:pt x="1006" y="1939"/>
                    <a:pt x="1006" y="1939"/>
                    <a:pt x="1006" y="1939"/>
                  </a:cubicBezTo>
                  <a:cubicBezTo>
                    <a:pt x="962" y="1818"/>
                    <a:pt x="962" y="1818"/>
                    <a:pt x="962" y="1818"/>
                  </a:cubicBezTo>
                  <a:cubicBezTo>
                    <a:pt x="915" y="1697"/>
                    <a:pt x="915" y="1697"/>
                    <a:pt x="915" y="1697"/>
                  </a:cubicBezTo>
                  <a:cubicBezTo>
                    <a:pt x="866" y="1578"/>
                    <a:pt x="866" y="1578"/>
                    <a:pt x="866" y="1578"/>
                  </a:cubicBezTo>
                  <a:cubicBezTo>
                    <a:pt x="813" y="1460"/>
                    <a:pt x="813" y="1460"/>
                    <a:pt x="813" y="1460"/>
                  </a:cubicBezTo>
                  <a:cubicBezTo>
                    <a:pt x="759" y="1343"/>
                    <a:pt x="759" y="1343"/>
                    <a:pt x="759" y="1343"/>
                  </a:cubicBezTo>
                  <a:cubicBezTo>
                    <a:pt x="704" y="1229"/>
                    <a:pt x="704" y="1229"/>
                    <a:pt x="704" y="1229"/>
                  </a:cubicBezTo>
                  <a:cubicBezTo>
                    <a:pt x="644" y="1115"/>
                    <a:pt x="644" y="1115"/>
                    <a:pt x="644" y="1115"/>
                  </a:cubicBezTo>
                  <a:cubicBezTo>
                    <a:pt x="582" y="1002"/>
                    <a:pt x="582" y="1002"/>
                    <a:pt x="582" y="1002"/>
                  </a:cubicBezTo>
                  <a:cubicBezTo>
                    <a:pt x="518" y="891"/>
                    <a:pt x="518" y="891"/>
                    <a:pt x="518" y="891"/>
                  </a:cubicBezTo>
                  <a:cubicBezTo>
                    <a:pt x="453" y="782"/>
                    <a:pt x="453" y="782"/>
                    <a:pt x="453" y="782"/>
                  </a:cubicBezTo>
                  <a:cubicBezTo>
                    <a:pt x="384" y="674"/>
                    <a:pt x="384" y="674"/>
                    <a:pt x="384" y="674"/>
                  </a:cubicBezTo>
                  <a:cubicBezTo>
                    <a:pt x="314" y="567"/>
                    <a:pt x="314" y="567"/>
                    <a:pt x="314" y="567"/>
                  </a:cubicBezTo>
                  <a:cubicBezTo>
                    <a:pt x="241" y="463"/>
                    <a:pt x="241" y="463"/>
                    <a:pt x="241" y="463"/>
                  </a:cubicBezTo>
                  <a:cubicBezTo>
                    <a:pt x="166" y="360"/>
                    <a:pt x="166" y="360"/>
                    <a:pt x="166" y="360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9" y="159"/>
                    <a:pt x="9" y="159"/>
                    <a:pt x="9" y="159"/>
                  </a:cubicBezTo>
                  <a:lnTo>
                    <a:pt x="0" y="1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501198" y="1071094"/>
              <a:ext cx="1051089" cy="2948717"/>
            </a:xfrm>
            <a:custGeom>
              <a:avLst/>
              <a:gdLst/>
              <a:ahLst/>
              <a:cxnLst>
                <a:cxn ang="0">
                  <a:pos x="14" y="8199"/>
                </a:cxn>
                <a:cxn ang="0">
                  <a:pos x="5" y="9163"/>
                </a:cxn>
                <a:cxn ang="0">
                  <a:pos x="59" y="10120"/>
                </a:cxn>
                <a:cxn ang="0">
                  <a:pos x="177" y="11055"/>
                </a:cxn>
                <a:cxn ang="0">
                  <a:pos x="354" y="11972"/>
                </a:cxn>
                <a:cxn ang="0">
                  <a:pos x="590" y="12867"/>
                </a:cxn>
                <a:cxn ang="0">
                  <a:pos x="886" y="13741"/>
                </a:cxn>
                <a:cxn ang="0">
                  <a:pos x="1233" y="14582"/>
                </a:cxn>
                <a:cxn ang="0">
                  <a:pos x="1637" y="15402"/>
                </a:cxn>
                <a:cxn ang="0">
                  <a:pos x="2090" y="16186"/>
                </a:cxn>
                <a:cxn ang="0">
                  <a:pos x="2589" y="16937"/>
                </a:cxn>
                <a:cxn ang="0">
                  <a:pos x="3134" y="17655"/>
                </a:cxn>
                <a:cxn ang="0">
                  <a:pos x="3366" y="17421"/>
                </a:cxn>
                <a:cxn ang="0">
                  <a:pos x="3897" y="16692"/>
                </a:cxn>
                <a:cxn ang="0">
                  <a:pos x="4379" y="15926"/>
                </a:cxn>
                <a:cxn ang="0">
                  <a:pos x="4819" y="15132"/>
                </a:cxn>
                <a:cxn ang="0">
                  <a:pos x="5201" y="14306"/>
                </a:cxn>
                <a:cxn ang="0">
                  <a:pos x="5532" y="13451"/>
                </a:cxn>
                <a:cxn ang="0">
                  <a:pos x="5809" y="12572"/>
                </a:cxn>
                <a:cxn ang="0">
                  <a:pos x="6028" y="11669"/>
                </a:cxn>
                <a:cxn ang="0">
                  <a:pos x="6186" y="10746"/>
                </a:cxn>
                <a:cxn ang="0">
                  <a:pos x="6279" y="9803"/>
                </a:cxn>
                <a:cxn ang="0">
                  <a:pos x="6314" y="8842"/>
                </a:cxn>
                <a:cxn ang="0">
                  <a:pos x="6279" y="7878"/>
                </a:cxn>
                <a:cxn ang="0">
                  <a:pos x="6186" y="6936"/>
                </a:cxn>
                <a:cxn ang="0">
                  <a:pos x="6028" y="6012"/>
                </a:cxn>
                <a:cxn ang="0">
                  <a:pos x="5809" y="5110"/>
                </a:cxn>
                <a:cxn ang="0">
                  <a:pos x="5532" y="4231"/>
                </a:cxn>
                <a:cxn ang="0">
                  <a:pos x="5201" y="3378"/>
                </a:cxn>
                <a:cxn ang="0">
                  <a:pos x="4819" y="2554"/>
                </a:cxn>
                <a:cxn ang="0">
                  <a:pos x="4379" y="1755"/>
                </a:cxn>
                <a:cxn ang="0">
                  <a:pos x="3897" y="990"/>
                </a:cxn>
                <a:cxn ang="0">
                  <a:pos x="3366" y="262"/>
                </a:cxn>
                <a:cxn ang="0">
                  <a:pos x="3134" y="26"/>
                </a:cxn>
                <a:cxn ang="0">
                  <a:pos x="2589" y="744"/>
                </a:cxn>
                <a:cxn ang="0">
                  <a:pos x="2090" y="1498"/>
                </a:cxn>
                <a:cxn ang="0">
                  <a:pos x="1637" y="2284"/>
                </a:cxn>
                <a:cxn ang="0">
                  <a:pos x="1233" y="3099"/>
                </a:cxn>
                <a:cxn ang="0">
                  <a:pos x="886" y="3945"/>
                </a:cxn>
                <a:cxn ang="0">
                  <a:pos x="590" y="4814"/>
                </a:cxn>
                <a:cxn ang="0">
                  <a:pos x="354" y="5710"/>
                </a:cxn>
                <a:cxn ang="0">
                  <a:pos x="177" y="6626"/>
                </a:cxn>
                <a:cxn ang="0">
                  <a:pos x="59" y="7566"/>
                </a:cxn>
              </a:cxnLst>
              <a:rect l="0" t="0" r="r" b="b"/>
              <a:pathLst>
                <a:path w="6314" h="17681">
                  <a:moveTo>
                    <a:pt x="59" y="7566"/>
                  </a:moveTo>
                  <a:lnTo>
                    <a:pt x="31" y="7878"/>
                  </a:lnTo>
                  <a:lnTo>
                    <a:pt x="14" y="8199"/>
                  </a:lnTo>
                  <a:lnTo>
                    <a:pt x="5" y="8518"/>
                  </a:lnTo>
                  <a:lnTo>
                    <a:pt x="0" y="8842"/>
                  </a:lnTo>
                  <a:lnTo>
                    <a:pt x="5" y="9163"/>
                  </a:lnTo>
                  <a:lnTo>
                    <a:pt x="14" y="9482"/>
                  </a:lnTo>
                  <a:lnTo>
                    <a:pt x="31" y="9803"/>
                  </a:lnTo>
                  <a:lnTo>
                    <a:pt x="59" y="10120"/>
                  </a:lnTo>
                  <a:lnTo>
                    <a:pt x="92" y="10432"/>
                  </a:lnTo>
                  <a:lnTo>
                    <a:pt x="130" y="10746"/>
                  </a:lnTo>
                  <a:lnTo>
                    <a:pt x="177" y="11055"/>
                  </a:lnTo>
                  <a:lnTo>
                    <a:pt x="227" y="11362"/>
                  </a:lnTo>
                  <a:lnTo>
                    <a:pt x="288" y="11669"/>
                  </a:lnTo>
                  <a:lnTo>
                    <a:pt x="354" y="11972"/>
                  </a:lnTo>
                  <a:lnTo>
                    <a:pt x="425" y="12274"/>
                  </a:lnTo>
                  <a:lnTo>
                    <a:pt x="505" y="12572"/>
                  </a:lnTo>
                  <a:lnTo>
                    <a:pt x="590" y="12867"/>
                  </a:lnTo>
                  <a:lnTo>
                    <a:pt x="685" y="13160"/>
                  </a:lnTo>
                  <a:lnTo>
                    <a:pt x="782" y="13451"/>
                  </a:lnTo>
                  <a:lnTo>
                    <a:pt x="886" y="13741"/>
                  </a:lnTo>
                  <a:lnTo>
                    <a:pt x="994" y="14022"/>
                  </a:lnTo>
                  <a:lnTo>
                    <a:pt x="1112" y="14306"/>
                  </a:lnTo>
                  <a:lnTo>
                    <a:pt x="1233" y="14582"/>
                  </a:lnTo>
                  <a:lnTo>
                    <a:pt x="1360" y="14858"/>
                  </a:lnTo>
                  <a:lnTo>
                    <a:pt x="1497" y="15132"/>
                  </a:lnTo>
                  <a:lnTo>
                    <a:pt x="1637" y="15402"/>
                  </a:lnTo>
                  <a:lnTo>
                    <a:pt x="1783" y="15664"/>
                  </a:lnTo>
                  <a:lnTo>
                    <a:pt x="1930" y="15926"/>
                  </a:lnTo>
                  <a:lnTo>
                    <a:pt x="2090" y="16186"/>
                  </a:lnTo>
                  <a:lnTo>
                    <a:pt x="2251" y="16439"/>
                  </a:lnTo>
                  <a:lnTo>
                    <a:pt x="2416" y="16692"/>
                  </a:lnTo>
                  <a:lnTo>
                    <a:pt x="2589" y="16937"/>
                  </a:lnTo>
                  <a:lnTo>
                    <a:pt x="2766" y="17180"/>
                  </a:lnTo>
                  <a:lnTo>
                    <a:pt x="2948" y="17421"/>
                  </a:lnTo>
                  <a:lnTo>
                    <a:pt x="3134" y="17655"/>
                  </a:lnTo>
                  <a:lnTo>
                    <a:pt x="3156" y="17681"/>
                  </a:lnTo>
                  <a:lnTo>
                    <a:pt x="3177" y="17655"/>
                  </a:lnTo>
                  <a:lnTo>
                    <a:pt x="3366" y="17421"/>
                  </a:lnTo>
                  <a:lnTo>
                    <a:pt x="3548" y="17180"/>
                  </a:lnTo>
                  <a:lnTo>
                    <a:pt x="3725" y="16937"/>
                  </a:lnTo>
                  <a:lnTo>
                    <a:pt x="3897" y="16692"/>
                  </a:lnTo>
                  <a:lnTo>
                    <a:pt x="4063" y="16439"/>
                  </a:lnTo>
                  <a:lnTo>
                    <a:pt x="4226" y="16186"/>
                  </a:lnTo>
                  <a:lnTo>
                    <a:pt x="4379" y="15926"/>
                  </a:lnTo>
                  <a:lnTo>
                    <a:pt x="4531" y="15664"/>
                  </a:lnTo>
                  <a:lnTo>
                    <a:pt x="4677" y="15402"/>
                  </a:lnTo>
                  <a:lnTo>
                    <a:pt x="4819" y="15132"/>
                  </a:lnTo>
                  <a:lnTo>
                    <a:pt x="4949" y="14858"/>
                  </a:lnTo>
                  <a:lnTo>
                    <a:pt x="5076" y="14582"/>
                  </a:lnTo>
                  <a:lnTo>
                    <a:pt x="5201" y="14306"/>
                  </a:lnTo>
                  <a:lnTo>
                    <a:pt x="5317" y="14022"/>
                  </a:lnTo>
                  <a:lnTo>
                    <a:pt x="5428" y="13741"/>
                  </a:lnTo>
                  <a:lnTo>
                    <a:pt x="5532" y="13451"/>
                  </a:lnTo>
                  <a:lnTo>
                    <a:pt x="5629" y="13160"/>
                  </a:lnTo>
                  <a:lnTo>
                    <a:pt x="5721" y="12867"/>
                  </a:lnTo>
                  <a:lnTo>
                    <a:pt x="5809" y="12572"/>
                  </a:lnTo>
                  <a:lnTo>
                    <a:pt x="5886" y="12274"/>
                  </a:lnTo>
                  <a:lnTo>
                    <a:pt x="5960" y="11972"/>
                  </a:lnTo>
                  <a:lnTo>
                    <a:pt x="6028" y="11669"/>
                  </a:lnTo>
                  <a:lnTo>
                    <a:pt x="6085" y="11362"/>
                  </a:lnTo>
                  <a:lnTo>
                    <a:pt x="6139" y="11055"/>
                  </a:lnTo>
                  <a:lnTo>
                    <a:pt x="6186" y="10746"/>
                  </a:lnTo>
                  <a:lnTo>
                    <a:pt x="6222" y="10432"/>
                  </a:lnTo>
                  <a:lnTo>
                    <a:pt x="6257" y="10120"/>
                  </a:lnTo>
                  <a:lnTo>
                    <a:pt x="6279" y="9803"/>
                  </a:lnTo>
                  <a:lnTo>
                    <a:pt x="6300" y="9482"/>
                  </a:lnTo>
                  <a:lnTo>
                    <a:pt x="6309" y="9163"/>
                  </a:lnTo>
                  <a:lnTo>
                    <a:pt x="6314" y="8842"/>
                  </a:lnTo>
                  <a:lnTo>
                    <a:pt x="6309" y="8518"/>
                  </a:lnTo>
                  <a:lnTo>
                    <a:pt x="6300" y="8199"/>
                  </a:lnTo>
                  <a:lnTo>
                    <a:pt x="6279" y="7878"/>
                  </a:lnTo>
                  <a:lnTo>
                    <a:pt x="6257" y="7566"/>
                  </a:lnTo>
                  <a:lnTo>
                    <a:pt x="6222" y="7250"/>
                  </a:lnTo>
                  <a:lnTo>
                    <a:pt x="6186" y="6936"/>
                  </a:lnTo>
                  <a:lnTo>
                    <a:pt x="6139" y="6626"/>
                  </a:lnTo>
                  <a:lnTo>
                    <a:pt x="6085" y="6319"/>
                  </a:lnTo>
                  <a:lnTo>
                    <a:pt x="6028" y="6012"/>
                  </a:lnTo>
                  <a:lnTo>
                    <a:pt x="5960" y="5710"/>
                  </a:lnTo>
                  <a:lnTo>
                    <a:pt x="5886" y="5410"/>
                  </a:lnTo>
                  <a:lnTo>
                    <a:pt x="5809" y="5110"/>
                  </a:lnTo>
                  <a:lnTo>
                    <a:pt x="5721" y="4814"/>
                  </a:lnTo>
                  <a:lnTo>
                    <a:pt x="5629" y="4521"/>
                  </a:lnTo>
                  <a:lnTo>
                    <a:pt x="5532" y="4231"/>
                  </a:lnTo>
                  <a:lnTo>
                    <a:pt x="5428" y="3945"/>
                  </a:lnTo>
                  <a:lnTo>
                    <a:pt x="5317" y="3659"/>
                  </a:lnTo>
                  <a:lnTo>
                    <a:pt x="5201" y="3378"/>
                  </a:lnTo>
                  <a:lnTo>
                    <a:pt x="5076" y="3099"/>
                  </a:lnTo>
                  <a:lnTo>
                    <a:pt x="4949" y="2823"/>
                  </a:lnTo>
                  <a:lnTo>
                    <a:pt x="4819" y="2554"/>
                  </a:lnTo>
                  <a:lnTo>
                    <a:pt x="4677" y="2284"/>
                  </a:lnTo>
                  <a:lnTo>
                    <a:pt x="4531" y="2018"/>
                  </a:lnTo>
                  <a:lnTo>
                    <a:pt x="4379" y="1755"/>
                  </a:lnTo>
                  <a:lnTo>
                    <a:pt x="4226" y="1498"/>
                  </a:lnTo>
                  <a:lnTo>
                    <a:pt x="4063" y="1243"/>
                  </a:lnTo>
                  <a:lnTo>
                    <a:pt x="3897" y="990"/>
                  </a:lnTo>
                  <a:lnTo>
                    <a:pt x="3725" y="744"/>
                  </a:lnTo>
                  <a:lnTo>
                    <a:pt x="3548" y="501"/>
                  </a:lnTo>
                  <a:lnTo>
                    <a:pt x="3366" y="262"/>
                  </a:lnTo>
                  <a:lnTo>
                    <a:pt x="3177" y="26"/>
                  </a:lnTo>
                  <a:lnTo>
                    <a:pt x="3156" y="0"/>
                  </a:lnTo>
                  <a:lnTo>
                    <a:pt x="3134" y="26"/>
                  </a:lnTo>
                  <a:lnTo>
                    <a:pt x="2948" y="262"/>
                  </a:lnTo>
                  <a:lnTo>
                    <a:pt x="2766" y="501"/>
                  </a:lnTo>
                  <a:lnTo>
                    <a:pt x="2589" y="744"/>
                  </a:lnTo>
                  <a:lnTo>
                    <a:pt x="2416" y="990"/>
                  </a:lnTo>
                  <a:lnTo>
                    <a:pt x="2251" y="1243"/>
                  </a:lnTo>
                  <a:lnTo>
                    <a:pt x="2090" y="1498"/>
                  </a:lnTo>
                  <a:lnTo>
                    <a:pt x="1930" y="1755"/>
                  </a:lnTo>
                  <a:lnTo>
                    <a:pt x="1783" y="2018"/>
                  </a:lnTo>
                  <a:lnTo>
                    <a:pt x="1637" y="2284"/>
                  </a:lnTo>
                  <a:lnTo>
                    <a:pt x="1497" y="2554"/>
                  </a:lnTo>
                  <a:lnTo>
                    <a:pt x="1360" y="2823"/>
                  </a:lnTo>
                  <a:lnTo>
                    <a:pt x="1233" y="3099"/>
                  </a:lnTo>
                  <a:lnTo>
                    <a:pt x="1112" y="3378"/>
                  </a:lnTo>
                  <a:lnTo>
                    <a:pt x="994" y="3659"/>
                  </a:lnTo>
                  <a:lnTo>
                    <a:pt x="886" y="3945"/>
                  </a:lnTo>
                  <a:lnTo>
                    <a:pt x="782" y="4231"/>
                  </a:lnTo>
                  <a:lnTo>
                    <a:pt x="685" y="4521"/>
                  </a:lnTo>
                  <a:lnTo>
                    <a:pt x="590" y="4814"/>
                  </a:lnTo>
                  <a:lnTo>
                    <a:pt x="505" y="5110"/>
                  </a:lnTo>
                  <a:lnTo>
                    <a:pt x="425" y="5410"/>
                  </a:lnTo>
                  <a:lnTo>
                    <a:pt x="354" y="5710"/>
                  </a:lnTo>
                  <a:lnTo>
                    <a:pt x="288" y="6012"/>
                  </a:lnTo>
                  <a:lnTo>
                    <a:pt x="227" y="6319"/>
                  </a:lnTo>
                  <a:lnTo>
                    <a:pt x="177" y="6626"/>
                  </a:lnTo>
                  <a:lnTo>
                    <a:pt x="130" y="6936"/>
                  </a:lnTo>
                  <a:lnTo>
                    <a:pt x="92" y="7250"/>
                  </a:lnTo>
                  <a:lnTo>
                    <a:pt x="59" y="75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8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3500430" y="1071546"/>
              <a:ext cx="1045622" cy="2482185"/>
            </a:xfrm>
            <a:custGeom>
              <a:avLst/>
              <a:gdLst>
                <a:gd name="T0" fmla="*/ 6222 w 6272"/>
                <a:gd name="T1" fmla="*/ 7250 h 14889"/>
                <a:gd name="T2" fmla="*/ 6139 w 6272"/>
                <a:gd name="T3" fmla="*/ 6626 h 14889"/>
                <a:gd name="T4" fmla="*/ 6028 w 6272"/>
                <a:gd name="T5" fmla="*/ 6012 h 14889"/>
                <a:gd name="T6" fmla="*/ 5886 w 6272"/>
                <a:gd name="T7" fmla="*/ 5410 h 14889"/>
                <a:gd name="T8" fmla="*/ 5721 w 6272"/>
                <a:gd name="T9" fmla="*/ 4814 h 14889"/>
                <a:gd name="T10" fmla="*/ 5532 w 6272"/>
                <a:gd name="T11" fmla="*/ 4231 h 14889"/>
                <a:gd name="T12" fmla="*/ 5317 w 6272"/>
                <a:gd name="T13" fmla="*/ 3659 h 14889"/>
                <a:gd name="T14" fmla="*/ 5076 w 6272"/>
                <a:gd name="T15" fmla="*/ 3099 h 14889"/>
                <a:gd name="T16" fmla="*/ 4819 w 6272"/>
                <a:gd name="T17" fmla="*/ 2554 h 14889"/>
                <a:gd name="T18" fmla="*/ 4531 w 6272"/>
                <a:gd name="T19" fmla="*/ 2018 h 14889"/>
                <a:gd name="T20" fmla="*/ 4226 w 6272"/>
                <a:gd name="T21" fmla="*/ 1498 h 14889"/>
                <a:gd name="T22" fmla="*/ 3897 w 6272"/>
                <a:gd name="T23" fmla="*/ 990 h 14889"/>
                <a:gd name="T24" fmla="*/ 3548 w 6272"/>
                <a:gd name="T25" fmla="*/ 501 h 14889"/>
                <a:gd name="T26" fmla="*/ 3177 w 6272"/>
                <a:gd name="T27" fmla="*/ 26 h 14889"/>
                <a:gd name="T28" fmla="*/ 3134 w 6272"/>
                <a:gd name="T29" fmla="*/ 26 h 14889"/>
                <a:gd name="T30" fmla="*/ 2766 w 6272"/>
                <a:gd name="T31" fmla="*/ 501 h 14889"/>
                <a:gd name="T32" fmla="*/ 2416 w 6272"/>
                <a:gd name="T33" fmla="*/ 990 h 14889"/>
                <a:gd name="T34" fmla="*/ 2090 w 6272"/>
                <a:gd name="T35" fmla="*/ 1498 h 14889"/>
                <a:gd name="T36" fmla="*/ 1783 w 6272"/>
                <a:gd name="T37" fmla="*/ 2018 h 14889"/>
                <a:gd name="T38" fmla="*/ 1497 w 6272"/>
                <a:gd name="T39" fmla="*/ 2554 h 14889"/>
                <a:gd name="T40" fmla="*/ 1233 w 6272"/>
                <a:gd name="T41" fmla="*/ 3099 h 14889"/>
                <a:gd name="T42" fmla="*/ 994 w 6272"/>
                <a:gd name="T43" fmla="*/ 3659 h 14889"/>
                <a:gd name="T44" fmla="*/ 782 w 6272"/>
                <a:gd name="T45" fmla="*/ 4231 h 14889"/>
                <a:gd name="T46" fmla="*/ 590 w 6272"/>
                <a:gd name="T47" fmla="*/ 4814 h 14889"/>
                <a:gd name="T48" fmla="*/ 425 w 6272"/>
                <a:gd name="T49" fmla="*/ 5410 h 14889"/>
                <a:gd name="T50" fmla="*/ 288 w 6272"/>
                <a:gd name="T51" fmla="*/ 6012 h 14889"/>
                <a:gd name="T52" fmla="*/ 177 w 6272"/>
                <a:gd name="T53" fmla="*/ 6626 h 14889"/>
                <a:gd name="T54" fmla="*/ 92 w 6272"/>
                <a:gd name="T55" fmla="*/ 7250 h 14889"/>
                <a:gd name="T56" fmla="*/ 31 w 6272"/>
                <a:gd name="T57" fmla="*/ 7878 h 14889"/>
                <a:gd name="T58" fmla="*/ 5 w 6272"/>
                <a:gd name="T59" fmla="*/ 8518 h 14889"/>
                <a:gd name="T60" fmla="*/ 5 w 6272"/>
                <a:gd name="T61" fmla="*/ 9163 h 14889"/>
                <a:gd name="T62" fmla="*/ 31 w 6272"/>
                <a:gd name="T63" fmla="*/ 9803 h 14889"/>
                <a:gd name="T64" fmla="*/ 92 w 6272"/>
                <a:gd name="T65" fmla="*/ 10432 h 14889"/>
                <a:gd name="T66" fmla="*/ 177 w 6272"/>
                <a:gd name="T67" fmla="*/ 11055 h 14889"/>
                <a:gd name="T68" fmla="*/ 288 w 6272"/>
                <a:gd name="T69" fmla="*/ 11669 h 14889"/>
                <a:gd name="T70" fmla="*/ 425 w 6272"/>
                <a:gd name="T71" fmla="*/ 12274 h 14889"/>
                <a:gd name="T72" fmla="*/ 590 w 6272"/>
                <a:gd name="T73" fmla="*/ 12867 h 14889"/>
                <a:gd name="T74" fmla="*/ 782 w 6272"/>
                <a:gd name="T75" fmla="*/ 13451 h 14889"/>
                <a:gd name="T76" fmla="*/ 994 w 6272"/>
                <a:gd name="T77" fmla="*/ 14022 h 14889"/>
                <a:gd name="T78" fmla="*/ 1233 w 6272"/>
                <a:gd name="T79" fmla="*/ 14582 h 14889"/>
                <a:gd name="T80" fmla="*/ 1377 w 6272"/>
                <a:gd name="T81" fmla="*/ 14889 h 14889"/>
                <a:gd name="T82" fmla="*/ 6257 w 6272"/>
                <a:gd name="T83" fmla="*/ 7566 h 148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72"/>
                <a:gd name="T127" fmla="*/ 0 h 14889"/>
                <a:gd name="T128" fmla="*/ 6272 w 6272"/>
                <a:gd name="T129" fmla="*/ 14889 h 148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72" h="14889">
                  <a:moveTo>
                    <a:pt x="6257" y="7566"/>
                  </a:moveTo>
                  <a:lnTo>
                    <a:pt x="6222" y="7250"/>
                  </a:lnTo>
                  <a:lnTo>
                    <a:pt x="6186" y="6936"/>
                  </a:lnTo>
                  <a:lnTo>
                    <a:pt x="6139" y="6626"/>
                  </a:lnTo>
                  <a:lnTo>
                    <a:pt x="6085" y="6319"/>
                  </a:lnTo>
                  <a:lnTo>
                    <a:pt x="6028" y="6012"/>
                  </a:lnTo>
                  <a:lnTo>
                    <a:pt x="5960" y="5710"/>
                  </a:lnTo>
                  <a:lnTo>
                    <a:pt x="5886" y="5410"/>
                  </a:lnTo>
                  <a:lnTo>
                    <a:pt x="5809" y="5110"/>
                  </a:lnTo>
                  <a:lnTo>
                    <a:pt x="5721" y="4814"/>
                  </a:lnTo>
                  <a:lnTo>
                    <a:pt x="5629" y="4521"/>
                  </a:lnTo>
                  <a:lnTo>
                    <a:pt x="5532" y="4231"/>
                  </a:lnTo>
                  <a:lnTo>
                    <a:pt x="5428" y="3945"/>
                  </a:lnTo>
                  <a:lnTo>
                    <a:pt x="5317" y="3659"/>
                  </a:lnTo>
                  <a:lnTo>
                    <a:pt x="5201" y="3378"/>
                  </a:lnTo>
                  <a:lnTo>
                    <a:pt x="5076" y="3099"/>
                  </a:lnTo>
                  <a:lnTo>
                    <a:pt x="4949" y="2823"/>
                  </a:lnTo>
                  <a:lnTo>
                    <a:pt x="4819" y="2554"/>
                  </a:lnTo>
                  <a:lnTo>
                    <a:pt x="4677" y="2284"/>
                  </a:lnTo>
                  <a:lnTo>
                    <a:pt x="4531" y="2018"/>
                  </a:lnTo>
                  <a:lnTo>
                    <a:pt x="4379" y="1755"/>
                  </a:lnTo>
                  <a:lnTo>
                    <a:pt x="4226" y="1498"/>
                  </a:lnTo>
                  <a:lnTo>
                    <a:pt x="4063" y="1243"/>
                  </a:lnTo>
                  <a:lnTo>
                    <a:pt x="3897" y="990"/>
                  </a:lnTo>
                  <a:lnTo>
                    <a:pt x="3725" y="744"/>
                  </a:lnTo>
                  <a:lnTo>
                    <a:pt x="3548" y="501"/>
                  </a:lnTo>
                  <a:lnTo>
                    <a:pt x="3366" y="262"/>
                  </a:lnTo>
                  <a:lnTo>
                    <a:pt x="3177" y="26"/>
                  </a:lnTo>
                  <a:lnTo>
                    <a:pt x="3156" y="0"/>
                  </a:lnTo>
                  <a:lnTo>
                    <a:pt x="3134" y="26"/>
                  </a:lnTo>
                  <a:lnTo>
                    <a:pt x="2948" y="262"/>
                  </a:lnTo>
                  <a:lnTo>
                    <a:pt x="2766" y="501"/>
                  </a:lnTo>
                  <a:lnTo>
                    <a:pt x="2589" y="744"/>
                  </a:lnTo>
                  <a:lnTo>
                    <a:pt x="2416" y="990"/>
                  </a:lnTo>
                  <a:lnTo>
                    <a:pt x="2251" y="1243"/>
                  </a:lnTo>
                  <a:lnTo>
                    <a:pt x="2090" y="1498"/>
                  </a:lnTo>
                  <a:lnTo>
                    <a:pt x="1930" y="1755"/>
                  </a:lnTo>
                  <a:lnTo>
                    <a:pt x="1783" y="2018"/>
                  </a:lnTo>
                  <a:lnTo>
                    <a:pt x="1637" y="2284"/>
                  </a:lnTo>
                  <a:lnTo>
                    <a:pt x="1497" y="2554"/>
                  </a:lnTo>
                  <a:lnTo>
                    <a:pt x="1360" y="2823"/>
                  </a:lnTo>
                  <a:lnTo>
                    <a:pt x="1233" y="3099"/>
                  </a:lnTo>
                  <a:lnTo>
                    <a:pt x="1112" y="3378"/>
                  </a:lnTo>
                  <a:lnTo>
                    <a:pt x="994" y="3659"/>
                  </a:lnTo>
                  <a:lnTo>
                    <a:pt x="886" y="3945"/>
                  </a:lnTo>
                  <a:lnTo>
                    <a:pt x="782" y="4231"/>
                  </a:lnTo>
                  <a:lnTo>
                    <a:pt x="685" y="4521"/>
                  </a:lnTo>
                  <a:lnTo>
                    <a:pt x="590" y="4814"/>
                  </a:lnTo>
                  <a:lnTo>
                    <a:pt x="505" y="5110"/>
                  </a:lnTo>
                  <a:lnTo>
                    <a:pt x="425" y="5410"/>
                  </a:lnTo>
                  <a:lnTo>
                    <a:pt x="354" y="5710"/>
                  </a:lnTo>
                  <a:lnTo>
                    <a:pt x="288" y="6012"/>
                  </a:lnTo>
                  <a:lnTo>
                    <a:pt x="227" y="6319"/>
                  </a:lnTo>
                  <a:lnTo>
                    <a:pt x="177" y="6626"/>
                  </a:lnTo>
                  <a:lnTo>
                    <a:pt x="130" y="6936"/>
                  </a:lnTo>
                  <a:lnTo>
                    <a:pt x="92" y="7250"/>
                  </a:lnTo>
                  <a:lnTo>
                    <a:pt x="59" y="7566"/>
                  </a:lnTo>
                  <a:lnTo>
                    <a:pt x="31" y="7878"/>
                  </a:lnTo>
                  <a:lnTo>
                    <a:pt x="14" y="8199"/>
                  </a:lnTo>
                  <a:lnTo>
                    <a:pt x="5" y="8518"/>
                  </a:lnTo>
                  <a:lnTo>
                    <a:pt x="0" y="8842"/>
                  </a:lnTo>
                  <a:lnTo>
                    <a:pt x="5" y="9163"/>
                  </a:lnTo>
                  <a:lnTo>
                    <a:pt x="14" y="9482"/>
                  </a:lnTo>
                  <a:lnTo>
                    <a:pt x="31" y="9803"/>
                  </a:lnTo>
                  <a:lnTo>
                    <a:pt x="59" y="10120"/>
                  </a:lnTo>
                  <a:lnTo>
                    <a:pt x="92" y="10432"/>
                  </a:lnTo>
                  <a:lnTo>
                    <a:pt x="130" y="10746"/>
                  </a:lnTo>
                  <a:lnTo>
                    <a:pt x="177" y="11055"/>
                  </a:lnTo>
                  <a:lnTo>
                    <a:pt x="227" y="11362"/>
                  </a:lnTo>
                  <a:lnTo>
                    <a:pt x="288" y="11669"/>
                  </a:lnTo>
                  <a:lnTo>
                    <a:pt x="354" y="11972"/>
                  </a:lnTo>
                  <a:lnTo>
                    <a:pt x="425" y="12274"/>
                  </a:lnTo>
                  <a:lnTo>
                    <a:pt x="505" y="12572"/>
                  </a:lnTo>
                  <a:lnTo>
                    <a:pt x="590" y="12867"/>
                  </a:lnTo>
                  <a:lnTo>
                    <a:pt x="685" y="13160"/>
                  </a:lnTo>
                  <a:lnTo>
                    <a:pt x="782" y="13451"/>
                  </a:lnTo>
                  <a:lnTo>
                    <a:pt x="886" y="13741"/>
                  </a:lnTo>
                  <a:lnTo>
                    <a:pt x="994" y="14022"/>
                  </a:lnTo>
                  <a:lnTo>
                    <a:pt x="1112" y="14306"/>
                  </a:lnTo>
                  <a:lnTo>
                    <a:pt x="1233" y="14582"/>
                  </a:lnTo>
                  <a:lnTo>
                    <a:pt x="1360" y="14858"/>
                  </a:lnTo>
                  <a:lnTo>
                    <a:pt x="1377" y="14889"/>
                  </a:lnTo>
                  <a:lnTo>
                    <a:pt x="6272" y="7777"/>
                  </a:lnTo>
                  <a:lnTo>
                    <a:pt x="6257" y="756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</p:grpSp>
      <p:sp>
        <p:nvSpPr>
          <p:cNvPr id="55" name="Прямоугольник 121"/>
          <p:cNvSpPr>
            <a:spLocks noChangeArrowheads="1"/>
          </p:cNvSpPr>
          <p:nvPr/>
        </p:nvSpPr>
        <p:spPr bwMode="auto">
          <a:xfrm>
            <a:off x="1518626" y="3805248"/>
            <a:ext cx="2517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TW" sz="2800" b="1" dirty="0" smtClean="0">
                <a:latin typeface="Arial" charset="0"/>
                <a:cs typeface="Arial" charset="0"/>
              </a:rPr>
              <a:t>TANET</a:t>
            </a:r>
          </a:p>
          <a:p>
            <a:pPr algn="ctr"/>
            <a:r>
              <a:rPr lang="zh-TW" altLang="en-US" sz="2800" b="1" dirty="0" smtClean="0">
                <a:latin typeface="Arial" charset="0"/>
                <a:cs typeface="Arial" charset="0"/>
              </a:rPr>
              <a:t>校園無線網路</a:t>
            </a:r>
            <a:endParaRPr lang="en-US" altLang="zh-TW" sz="2800" b="1" dirty="0">
              <a:latin typeface="Arial" charset="0"/>
              <a:cs typeface="Arial" charset="0"/>
            </a:endParaRPr>
          </a:p>
        </p:txBody>
      </p:sp>
      <p:sp>
        <p:nvSpPr>
          <p:cNvPr id="58" name="Прямоугольник 121"/>
          <p:cNvSpPr>
            <a:spLocks noChangeArrowheads="1"/>
          </p:cNvSpPr>
          <p:nvPr/>
        </p:nvSpPr>
        <p:spPr bwMode="auto">
          <a:xfrm rot="17254179">
            <a:off x="3196981" y="5088487"/>
            <a:ext cx="1686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iTaiwan</a:t>
            </a:r>
            <a:r>
              <a:rPr lang="en-US" altLang="zh-TW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en-US" altLang="zh-TW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70" name="Group 38"/>
          <p:cNvGrpSpPr>
            <a:grpSpLocks/>
          </p:cNvGrpSpPr>
          <p:nvPr/>
        </p:nvGrpSpPr>
        <p:grpSpPr bwMode="auto">
          <a:xfrm rot="3128095">
            <a:off x="5143411" y="892058"/>
            <a:ext cx="1926105" cy="4429771"/>
            <a:chOff x="3708321" y="4071540"/>
            <a:chExt cx="636842" cy="1731311"/>
          </a:xfrm>
        </p:grpSpPr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3745080" y="4130291"/>
              <a:ext cx="562406" cy="1613810"/>
            </a:xfrm>
            <a:custGeom>
              <a:avLst/>
              <a:gdLst/>
              <a:ahLst/>
              <a:cxnLst>
                <a:cxn ang="0">
                  <a:pos x="128" y="3435"/>
                </a:cxn>
                <a:cxn ang="0">
                  <a:pos x="73" y="3778"/>
                </a:cxn>
                <a:cxn ang="0">
                  <a:pos x="33" y="4127"/>
                </a:cxn>
                <a:cxn ang="0">
                  <a:pos x="10" y="4482"/>
                </a:cxn>
                <a:cxn ang="0">
                  <a:pos x="0" y="4843"/>
                </a:cxn>
                <a:cxn ang="0">
                  <a:pos x="10" y="5200"/>
                </a:cxn>
                <a:cxn ang="0">
                  <a:pos x="33" y="5554"/>
                </a:cxn>
                <a:cxn ang="0">
                  <a:pos x="73" y="5904"/>
                </a:cxn>
                <a:cxn ang="0">
                  <a:pos x="128" y="6246"/>
                </a:cxn>
                <a:cxn ang="0">
                  <a:pos x="199" y="6586"/>
                </a:cxn>
                <a:cxn ang="0">
                  <a:pos x="284" y="6922"/>
                </a:cxn>
                <a:cxn ang="0">
                  <a:pos x="380" y="7250"/>
                </a:cxn>
                <a:cxn ang="0">
                  <a:pos x="496" y="7574"/>
                </a:cxn>
                <a:cxn ang="0">
                  <a:pos x="624" y="7888"/>
                </a:cxn>
                <a:cxn ang="0">
                  <a:pos x="761" y="8197"/>
                </a:cxn>
                <a:cxn ang="0">
                  <a:pos x="914" y="8500"/>
                </a:cxn>
                <a:cxn ang="0">
                  <a:pos x="1077" y="8793"/>
                </a:cxn>
                <a:cxn ang="0">
                  <a:pos x="1257" y="9081"/>
                </a:cxn>
                <a:cxn ang="0">
                  <a:pos x="1446" y="9359"/>
                </a:cxn>
                <a:cxn ang="0">
                  <a:pos x="1647" y="9629"/>
                </a:cxn>
                <a:cxn ang="0">
                  <a:pos x="1729" y="9629"/>
                </a:cxn>
                <a:cxn ang="0">
                  <a:pos x="1930" y="9359"/>
                </a:cxn>
                <a:cxn ang="0">
                  <a:pos x="2119" y="9081"/>
                </a:cxn>
                <a:cxn ang="0">
                  <a:pos x="2294" y="8793"/>
                </a:cxn>
                <a:cxn ang="0">
                  <a:pos x="2459" y="8500"/>
                </a:cxn>
                <a:cxn ang="0">
                  <a:pos x="2615" y="8197"/>
                </a:cxn>
                <a:cxn ang="0">
                  <a:pos x="2752" y="7888"/>
                </a:cxn>
                <a:cxn ang="0">
                  <a:pos x="2880" y="7574"/>
                </a:cxn>
                <a:cxn ang="0">
                  <a:pos x="2991" y="7250"/>
                </a:cxn>
                <a:cxn ang="0">
                  <a:pos x="3092" y="6924"/>
                </a:cxn>
                <a:cxn ang="0">
                  <a:pos x="3177" y="6586"/>
                </a:cxn>
                <a:cxn ang="0">
                  <a:pos x="3248" y="6246"/>
                </a:cxn>
                <a:cxn ang="0">
                  <a:pos x="3303" y="5904"/>
                </a:cxn>
                <a:cxn ang="0">
                  <a:pos x="3343" y="5554"/>
                </a:cxn>
                <a:cxn ang="0">
                  <a:pos x="3366" y="5200"/>
                </a:cxn>
                <a:cxn ang="0">
                  <a:pos x="3373" y="4843"/>
                </a:cxn>
                <a:cxn ang="0">
                  <a:pos x="3366" y="4482"/>
                </a:cxn>
                <a:cxn ang="0">
                  <a:pos x="3343" y="4127"/>
                </a:cxn>
                <a:cxn ang="0">
                  <a:pos x="3303" y="3778"/>
                </a:cxn>
                <a:cxn ang="0">
                  <a:pos x="3248" y="3435"/>
                </a:cxn>
                <a:cxn ang="0">
                  <a:pos x="3177" y="3095"/>
                </a:cxn>
                <a:cxn ang="0">
                  <a:pos x="3092" y="2759"/>
                </a:cxn>
                <a:cxn ang="0">
                  <a:pos x="2991" y="2431"/>
                </a:cxn>
                <a:cxn ang="0">
                  <a:pos x="2880" y="2108"/>
                </a:cxn>
                <a:cxn ang="0">
                  <a:pos x="2752" y="1793"/>
                </a:cxn>
                <a:cxn ang="0">
                  <a:pos x="2615" y="1484"/>
                </a:cxn>
                <a:cxn ang="0">
                  <a:pos x="2459" y="1182"/>
                </a:cxn>
                <a:cxn ang="0">
                  <a:pos x="2294" y="886"/>
                </a:cxn>
                <a:cxn ang="0">
                  <a:pos x="2119" y="600"/>
                </a:cxn>
                <a:cxn ang="0">
                  <a:pos x="1930" y="324"/>
                </a:cxn>
                <a:cxn ang="0">
                  <a:pos x="1729" y="55"/>
                </a:cxn>
                <a:cxn ang="0">
                  <a:pos x="1647" y="55"/>
                </a:cxn>
                <a:cxn ang="0">
                  <a:pos x="1446" y="324"/>
                </a:cxn>
                <a:cxn ang="0">
                  <a:pos x="1257" y="600"/>
                </a:cxn>
                <a:cxn ang="0">
                  <a:pos x="1077" y="886"/>
                </a:cxn>
                <a:cxn ang="0">
                  <a:pos x="914" y="1182"/>
                </a:cxn>
                <a:cxn ang="0">
                  <a:pos x="761" y="1484"/>
                </a:cxn>
                <a:cxn ang="0">
                  <a:pos x="624" y="1793"/>
                </a:cxn>
                <a:cxn ang="0">
                  <a:pos x="496" y="2108"/>
                </a:cxn>
                <a:cxn ang="0">
                  <a:pos x="380" y="2431"/>
                </a:cxn>
                <a:cxn ang="0">
                  <a:pos x="284" y="2759"/>
                </a:cxn>
                <a:cxn ang="0">
                  <a:pos x="199" y="3095"/>
                </a:cxn>
                <a:cxn ang="0">
                  <a:pos x="163" y="3263"/>
                </a:cxn>
              </a:cxnLst>
              <a:rect l="0" t="0" r="r" b="b"/>
              <a:pathLst>
                <a:path w="3373" h="9678">
                  <a:moveTo>
                    <a:pt x="163" y="3263"/>
                  </a:moveTo>
                  <a:lnTo>
                    <a:pt x="128" y="3435"/>
                  </a:lnTo>
                  <a:lnTo>
                    <a:pt x="97" y="3605"/>
                  </a:lnTo>
                  <a:lnTo>
                    <a:pt x="73" y="3778"/>
                  </a:lnTo>
                  <a:lnTo>
                    <a:pt x="50" y="3952"/>
                  </a:lnTo>
                  <a:lnTo>
                    <a:pt x="33" y="4127"/>
                  </a:lnTo>
                  <a:lnTo>
                    <a:pt x="21" y="4304"/>
                  </a:lnTo>
                  <a:lnTo>
                    <a:pt x="10" y="4482"/>
                  </a:lnTo>
                  <a:lnTo>
                    <a:pt x="5" y="4661"/>
                  </a:lnTo>
                  <a:lnTo>
                    <a:pt x="0" y="4843"/>
                  </a:lnTo>
                  <a:lnTo>
                    <a:pt x="5" y="5020"/>
                  </a:lnTo>
                  <a:lnTo>
                    <a:pt x="10" y="5200"/>
                  </a:lnTo>
                  <a:lnTo>
                    <a:pt x="21" y="5377"/>
                  </a:lnTo>
                  <a:lnTo>
                    <a:pt x="33" y="5554"/>
                  </a:lnTo>
                  <a:lnTo>
                    <a:pt x="50" y="5729"/>
                  </a:lnTo>
                  <a:lnTo>
                    <a:pt x="73" y="5904"/>
                  </a:lnTo>
                  <a:lnTo>
                    <a:pt x="97" y="6076"/>
                  </a:lnTo>
                  <a:lnTo>
                    <a:pt x="128" y="6246"/>
                  </a:lnTo>
                  <a:lnTo>
                    <a:pt x="163" y="6419"/>
                  </a:lnTo>
                  <a:lnTo>
                    <a:pt x="199" y="6586"/>
                  </a:lnTo>
                  <a:lnTo>
                    <a:pt x="239" y="6756"/>
                  </a:lnTo>
                  <a:lnTo>
                    <a:pt x="284" y="6922"/>
                  </a:lnTo>
                  <a:lnTo>
                    <a:pt x="331" y="7085"/>
                  </a:lnTo>
                  <a:lnTo>
                    <a:pt x="380" y="7250"/>
                  </a:lnTo>
                  <a:lnTo>
                    <a:pt x="437" y="7413"/>
                  </a:lnTo>
                  <a:lnTo>
                    <a:pt x="496" y="7574"/>
                  </a:lnTo>
                  <a:lnTo>
                    <a:pt x="555" y="7732"/>
                  </a:lnTo>
                  <a:lnTo>
                    <a:pt x="624" y="7888"/>
                  </a:lnTo>
                  <a:lnTo>
                    <a:pt x="690" y="8046"/>
                  </a:lnTo>
                  <a:lnTo>
                    <a:pt x="761" y="8197"/>
                  </a:lnTo>
                  <a:lnTo>
                    <a:pt x="836" y="8348"/>
                  </a:lnTo>
                  <a:lnTo>
                    <a:pt x="914" y="8500"/>
                  </a:lnTo>
                  <a:lnTo>
                    <a:pt x="995" y="8648"/>
                  </a:lnTo>
                  <a:lnTo>
                    <a:pt x="1077" y="8793"/>
                  </a:lnTo>
                  <a:lnTo>
                    <a:pt x="1167" y="8939"/>
                  </a:lnTo>
                  <a:lnTo>
                    <a:pt x="1257" y="9081"/>
                  </a:lnTo>
                  <a:lnTo>
                    <a:pt x="1351" y="9222"/>
                  </a:lnTo>
                  <a:lnTo>
                    <a:pt x="1446" y="9359"/>
                  </a:lnTo>
                  <a:lnTo>
                    <a:pt x="1543" y="9494"/>
                  </a:lnTo>
                  <a:lnTo>
                    <a:pt x="1647" y="9629"/>
                  </a:lnTo>
                  <a:lnTo>
                    <a:pt x="1687" y="9678"/>
                  </a:lnTo>
                  <a:lnTo>
                    <a:pt x="1729" y="9629"/>
                  </a:lnTo>
                  <a:lnTo>
                    <a:pt x="1828" y="9494"/>
                  </a:lnTo>
                  <a:lnTo>
                    <a:pt x="1930" y="9359"/>
                  </a:lnTo>
                  <a:lnTo>
                    <a:pt x="2025" y="9222"/>
                  </a:lnTo>
                  <a:lnTo>
                    <a:pt x="2119" y="9081"/>
                  </a:lnTo>
                  <a:lnTo>
                    <a:pt x="2211" y="8939"/>
                  </a:lnTo>
                  <a:lnTo>
                    <a:pt x="2294" y="8793"/>
                  </a:lnTo>
                  <a:lnTo>
                    <a:pt x="2379" y="8648"/>
                  </a:lnTo>
                  <a:lnTo>
                    <a:pt x="2459" y="8500"/>
                  </a:lnTo>
                  <a:lnTo>
                    <a:pt x="2540" y="8348"/>
                  </a:lnTo>
                  <a:lnTo>
                    <a:pt x="2615" y="8197"/>
                  </a:lnTo>
                  <a:lnTo>
                    <a:pt x="2686" y="8046"/>
                  </a:lnTo>
                  <a:lnTo>
                    <a:pt x="2752" y="7888"/>
                  </a:lnTo>
                  <a:lnTo>
                    <a:pt x="2816" y="7732"/>
                  </a:lnTo>
                  <a:lnTo>
                    <a:pt x="2880" y="7574"/>
                  </a:lnTo>
                  <a:lnTo>
                    <a:pt x="2939" y="7413"/>
                  </a:lnTo>
                  <a:lnTo>
                    <a:pt x="2991" y="7250"/>
                  </a:lnTo>
                  <a:lnTo>
                    <a:pt x="3043" y="7085"/>
                  </a:lnTo>
                  <a:lnTo>
                    <a:pt x="3092" y="6924"/>
                  </a:lnTo>
                  <a:lnTo>
                    <a:pt x="3137" y="6756"/>
                  </a:lnTo>
                  <a:lnTo>
                    <a:pt x="3177" y="6586"/>
                  </a:lnTo>
                  <a:lnTo>
                    <a:pt x="3215" y="6419"/>
                  </a:lnTo>
                  <a:lnTo>
                    <a:pt x="3248" y="6246"/>
                  </a:lnTo>
                  <a:lnTo>
                    <a:pt x="3274" y="6076"/>
                  </a:lnTo>
                  <a:lnTo>
                    <a:pt x="3303" y="5904"/>
                  </a:lnTo>
                  <a:lnTo>
                    <a:pt x="3321" y="5729"/>
                  </a:lnTo>
                  <a:lnTo>
                    <a:pt x="3343" y="5554"/>
                  </a:lnTo>
                  <a:lnTo>
                    <a:pt x="3354" y="5377"/>
                  </a:lnTo>
                  <a:lnTo>
                    <a:pt x="3366" y="5200"/>
                  </a:lnTo>
                  <a:lnTo>
                    <a:pt x="3373" y="5020"/>
                  </a:lnTo>
                  <a:lnTo>
                    <a:pt x="3373" y="4843"/>
                  </a:lnTo>
                  <a:lnTo>
                    <a:pt x="3373" y="4661"/>
                  </a:lnTo>
                  <a:lnTo>
                    <a:pt x="3366" y="4482"/>
                  </a:lnTo>
                  <a:lnTo>
                    <a:pt x="3354" y="4304"/>
                  </a:lnTo>
                  <a:lnTo>
                    <a:pt x="3343" y="4127"/>
                  </a:lnTo>
                  <a:lnTo>
                    <a:pt x="3321" y="3952"/>
                  </a:lnTo>
                  <a:lnTo>
                    <a:pt x="3303" y="3778"/>
                  </a:lnTo>
                  <a:lnTo>
                    <a:pt x="3274" y="3605"/>
                  </a:lnTo>
                  <a:lnTo>
                    <a:pt x="3248" y="3435"/>
                  </a:lnTo>
                  <a:lnTo>
                    <a:pt x="3215" y="3263"/>
                  </a:lnTo>
                  <a:lnTo>
                    <a:pt x="3177" y="3095"/>
                  </a:lnTo>
                  <a:lnTo>
                    <a:pt x="3137" y="2925"/>
                  </a:lnTo>
                  <a:lnTo>
                    <a:pt x="3092" y="2759"/>
                  </a:lnTo>
                  <a:lnTo>
                    <a:pt x="3043" y="2596"/>
                  </a:lnTo>
                  <a:lnTo>
                    <a:pt x="2991" y="2431"/>
                  </a:lnTo>
                  <a:lnTo>
                    <a:pt x="2939" y="2268"/>
                  </a:lnTo>
                  <a:lnTo>
                    <a:pt x="2880" y="2108"/>
                  </a:lnTo>
                  <a:lnTo>
                    <a:pt x="2816" y="1949"/>
                  </a:lnTo>
                  <a:lnTo>
                    <a:pt x="2752" y="1793"/>
                  </a:lnTo>
                  <a:lnTo>
                    <a:pt x="2686" y="1640"/>
                  </a:lnTo>
                  <a:lnTo>
                    <a:pt x="2615" y="1484"/>
                  </a:lnTo>
                  <a:lnTo>
                    <a:pt x="2537" y="1333"/>
                  </a:lnTo>
                  <a:lnTo>
                    <a:pt x="2459" y="1182"/>
                  </a:lnTo>
                  <a:lnTo>
                    <a:pt x="2379" y="1033"/>
                  </a:lnTo>
                  <a:lnTo>
                    <a:pt x="2294" y="886"/>
                  </a:lnTo>
                  <a:lnTo>
                    <a:pt x="2211" y="742"/>
                  </a:lnTo>
                  <a:lnTo>
                    <a:pt x="2119" y="600"/>
                  </a:lnTo>
                  <a:lnTo>
                    <a:pt x="2025" y="459"/>
                  </a:lnTo>
                  <a:lnTo>
                    <a:pt x="1930" y="324"/>
                  </a:lnTo>
                  <a:lnTo>
                    <a:pt x="1828" y="187"/>
                  </a:lnTo>
                  <a:lnTo>
                    <a:pt x="1729" y="55"/>
                  </a:lnTo>
                  <a:lnTo>
                    <a:pt x="1687" y="0"/>
                  </a:lnTo>
                  <a:lnTo>
                    <a:pt x="1647" y="55"/>
                  </a:lnTo>
                  <a:lnTo>
                    <a:pt x="1543" y="187"/>
                  </a:lnTo>
                  <a:lnTo>
                    <a:pt x="1446" y="324"/>
                  </a:lnTo>
                  <a:lnTo>
                    <a:pt x="1351" y="459"/>
                  </a:lnTo>
                  <a:lnTo>
                    <a:pt x="1257" y="600"/>
                  </a:lnTo>
                  <a:lnTo>
                    <a:pt x="1167" y="742"/>
                  </a:lnTo>
                  <a:lnTo>
                    <a:pt x="1077" y="886"/>
                  </a:lnTo>
                  <a:lnTo>
                    <a:pt x="995" y="1033"/>
                  </a:lnTo>
                  <a:lnTo>
                    <a:pt x="914" y="1182"/>
                  </a:lnTo>
                  <a:lnTo>
                    <a:pt x="836" y="1333"/>
                  </a:lnTo>
                  <a:lnTo>
                    <a:pt x="761" y="1484"/>
                  </a:lnTo>
                  <a:lnTo>
                    <a:pt x="690" y="1640"/>
                  </a:lnTo>
                  <a:lnTo>
                    <a:pt x="624" y="1793"/>
                  </a:lnTo>
                  <a:lnTo>
                    <a:pt x="555" y="1949"/>
                  </a:lnTo>
                  <a:lnTo>
                    <a:pt x="496" y="2108"/>
                  </a:lnTo>
                  <a:lnTo>
                    <a:pt x="437" y="2268"/>
                  </a:lnTo>
                  <a:lnTo>
                    <a:pt x="380" y="2431"/>
                  </a:lnTo>
                  <a:lnTo>
                    <a:pt x="331" y="2596"/>
                  </a:lnTo>
                  <a:lnTo>
                    <a:pt x="284" y="2759"/>
                  </a:lnTo>
                  <a:lnTo>
                    <a:pt x="239" y="2925"/>
                  </a:lnTo>
                  <a:lnTo>
                    <a:pt x="199" y="3095"/>
                  </a:lnTo>
                  <a:lnTo>
                    <a:pt x="163" y="3263"/>
                  </a:lnTo>
                  <a:lnTo>
                    <a:pt x="163" y="3263"/>
                  </a:lnTo>
                  <a:close/>
                </a:path>
              </a:pathLst>
            </a:custGeom>
            <a:solidFill>
              <a:srgbClr val="00206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 dirty="0">
                <a:solidFill>
                  <a:srgbClr val="FFFFFF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3708321" y="4071540"/>
              <a:ext cx="317961" cy="1731311"/>
            </a:xfrm>
            <a:custGeom>
              <a:avLst/>
              <a:gdLst/>
              <a:ahLst/>
              <a:cxnLst>
                <a:cxn ang="0">
                  <a:pos x="808" y="0"/>
                </a:cxn>
                <a:cxn ang="0">
                  <a:pos x="808" y="0"/>
                </a:cxn>
                <a:cxn ang="0">
                  <a:pos x="808" y="0"/>
                </a:cxn>
                <a:cxn ang="0">
                  <a:pos x="808" y="4396"/>
                </a:cxn>
                <a:cxn ang="0">
                  <a:pos x="808" y="4396"/>
                </a:cxn>
                <a:cxn ang="0">
                  <a:pos x="808" y="4396"/>
                </a:cxn>
                <a:cxn ang="0">
                  <a:pos x="791" y="4225"/>
                </a:cxn>
                <a:cxn ang="0">
                  <a:pos x="706" y="4111"/>
                </a:cxn>
                <a:cxn ang="0">
                  <a:pos x="626" y="3993"/>
                </a:cxn>
                <a:cxn ang="0">
                  <a:pos x="550" y="3871"/>
                </a:cxn>
                <a:cxn ang="0">
                  <a:pos x="481" y="3747"/>
                </a:cxn>
                <a:cxn ang="0">
                  <a:pos x="416" y="3619"/>
                </a:cxn>
                <a:cxn ang="0">
                  <a:pos x="358" y="3488"/>
                </a:cxn>
                <a:cxn ang="0">
                  <a:pos x="304" y="3355"/>
                </a:cxn>
                <a:cxn ang="0">
                  <a:pos x="255" y="3218"/>
                </a:cxn>
                <a:cxn ang="0">
                  <a:pos x="214" y="3079"/>
                </a:cxn>
                <a:cxn ang="0">
                  <a:pos x="178" y="2937"/>
                </a:cxn>
                <a:cxn ang="0">
                  <a:pos x="148" y="2793"/>
                </a:cxn>
                <a:cxn ang="0">
                  <a:pos x="125" y="2648"/>
                </a:cxn>
                <a:cxn ang="0">
                  <a:pos x="108" y="2500"/>
                </a:cxn>
                <a:cxn ang="0">
                  <a:pos x="98" y="2350"/>
                </a:cxn>
                <a:cxn ang="0">
                  <a:pos x="94" y="2199"/>
                </a:cxn>
                <a:cxn ang="0">
                  <a:pos x="98" y="2046"/>
                </a:cxn>
                <a:cxn ang="0">
                  <a:pos x="108" y="1896"/>
                </a:cxn>
                <a:cxn ang="0">
                  <a:pos x="125" y="1748"/>
                </a:cxn>
                <a:cxn ang="0">
                  <a:pos x="148" y="1603"/>
                </a:cxn>
                <a:cxn ang="0">
                  <a:pos x="178" y="1459"/>
                </a:cxn>
                <a:cxn ang="0">
                  <a:pos x="214" y="1317"/>
                </a:cxn>
                <a:cxn ang="0">
                  <a:pos x="255" y="1178"/>
                </a:cxn>
                <a:cxn ang="0">
                  <a:pos x="304" y="1041"/>
                </a:cxn>
                <a:cxn ang="0">
                  <a:pos x="358" y="908"/>
                </a:cxn>
                <a:cxn ang="0">
                  <a:pos x="416" y="777"/>
                </a:cxn>
                <a:cxn ang="0">
                  <a:pos x="481" y="649"/>
                </a:cxn>
                <a:cxn ang="0">
                  <a:pos x="550" y="524"/>
                </a:cxn>
                <a:cxn ang="0">
                  <a:pos x="626" y="403"/>
                </a:cxn>
                <a:cxn ang="0">
                  <a:pos x="706" y="286"/>
                </a:cxn>
                <a:cxn ang="0">
                  <a:pos x="791" y="172"/>
                </a:cxn>
              </a:cxnLst>
              <a:rect l="0" t="0" r="r" b="b"/>
              <a:pathLst>
                <a:path w="808" h="4396">
                  <a:moveTo>
                    <a:pt x="808" y="149"/>
                  </a:move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305" y="594"/>
                    <a:pt x="0" y="1362"/>
                    <a:pt x="0" y="2199"/>
                  </a:cubicBezTo>
                  <a:cubicBezTo>
                    <a:pt x="0" y="3034"/>
                    <a:pt x="305" y="3802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246"/>
                    <a:pt x="808" y="4246"/>
                    <a:pt x="808" y="4246"/>
                  </a:cubicBezTo>
                  <a:cubicBezTo>
                    <a:pt x="791" y="4225"/>
                    <a:pt x="791" y="4225"/>
                    <a:pt x="791" y="4225"/>
                  </a:cubicBezTo>
                  <a:cubicBezTo>
                    <a:pt x="747" y="4168"/>
                    <a:pt x="747" y="4168"/>
                    <a:pt x="747" y="4168"/>
                  </a:cubicBezTo>
                  <a:cubicBezTo>
                    <a:pt x="706" y="4111"/>
                    <a:pt x="706" y="4111"/>
                    <a:pt x="706" y="4111"/>
                  </a:cubicBezTo>
                  <a:cubicBezTo>
                    <a:pt x="666" y="4053"/>
                    <a:pt x="666" y="4053"/>
                    <a:pt x="666" y="4053"/>
                  </a:cubicBezTo>
                  <a:cubicBezTo>
                    <a:pt x="626" y="3993"/>
                    <a:pt x="626" y="3993"/>
                    <a:pt x="626" y="3993"/>
                  </a:cubicBezTo>
                  <a:cubicBezTo>
                    <a:pt x="588" y="3933"/>
                    <a:pt x="588" y="3933"/>
                    <a:pt x="588" y="3933"/>
                  </a:cubicBezTo>
                  <a:cubicBezTo>
                    <a:pt x="550" y="3871"/>
                    <a:pt x="550" y="3871"/>
                    <a:pt x="550" y="3871"/>
                  </a:cubicBezTo>
                  <a:cubicBezTo>
                    <a:pt x="515" y="3810"/>
                    <a:pt x="515" y="3810"/>
                    <a:pt x="515" y="3810"/>
                  </a:cubicBezTo>
                  <a:cubicBezTo>
                    <a:pt x="481" y="3747"/>
                    <a:pt x="481" y="3747"/>
                    <a:pt x="481" y="3747"/>
                  </a:cubicBezTo>
                  <a:cubicBezTo>
                    <a:pt x="448" y="3683"/>
                    <a:pt x="448" y="3683"/>
                    <a:pt x="448" y="3683"/>
                  </a:cubicBezTo>
                  <a:cubicBezTo>
                    <a:pt x="416" y="3619"/>
                    <a:pt x="416" y="3619"/>
                    <a:pt x="416" y="3619"/>
                  </a:cubicBezTo>
                  <a:cubicBezTo>
                    <a:pt x="386" y="3555"/>
                    <a:pt x="386" y="3555"/>
                    <a:pt x="386" y="3555"/>
                  </a:cubicBezTo>
                  <a:cubicBezTo>
                    <a:pt x="358" y="3488"/>
                    <a:pt x="358" y="3488"/>
                    <a:pt x="358" y="3488"/>
                  </a:cubicBezTo>
                  <a:cubicBezTo>
                    <a:pt x="329" y="3422"/>
                    <a:pt x="329" y="3422"/>
                    <a:pt x="329" y="3422"/>
                  </a:cubicBezTo>
                  <a:cubicBezTo>
                    <a:pt x="304" y="3355"/>
                    <a:pt x="304" y="3355"/>
                    <a:pt x="304" y="3355"/>
                  </a:cubicBezTo>
                  <a:cubicBezTo>
                    <a:pt x="279" y="3287"/>
                    <a:pt x="279" y="3287"/>
                    <a:pt x="279" y="3287"/>
                  </a:cubicBezTo>
                  <a:cubicBezTo>
                    <a:pt x="255" y="3218"/>
                    <a:pt x="255" y="3218"/>
                    <a:pt x="255" y="3218"/>
                  </a:cubicBezTo>
                  <a:cubicBezTo>
                    <a:pt x="234" y="3148"/>
                    <a:pt x="234" y="3148"/>
                    <a:pt x="234" y="3148"/>
                  </a:cubicBezTo>
                  <a:cubicBezTo>
                    <a:pt x="214" y="3079"/>
                    <a:pt x="214" y="3079"/>
                    <a:pt x="214" y="3079"/>
                  </a:cubicBezTo>
                  <a:cubicBezTo>
                    <a:pt x="195" y="3009"/>
                    <a:pt x="195" y="3009"/>
                    <a:pt x="195" y="3009"/>
                  </a:cubicBezTo>
                  <a:cubicBezTo>
                    <a:pt x="178" y="2937"/>
                    <a:pt x="178" y="2937"/>
                    <a:pt x="178" y="2937"/>
                  </a:cubicBezTo>
                  <a:cubicBezTo>
                    <a:pt x="163" y="2866"/>
                    <a:pt x="163" y="2866"/>
                    <a:pt x="163" y="2866"/>
                  </a:cubicBezTo>
                  <a:cubicBezTo>
                    <a:pt x="148" y="2793"/>
                    <a:pt x="148" y="2793"/>
                    <a:pt x="148" y="2793"/>
                  </a:cubicBezTo>
                  <a:cubicBezTo>
                    <a:pt x="135" y="2721"/>
                    <a:pt x="135" y="2721"/>
                    <a:pt x="135" y="2721"/>
                  </a:cubicBezTo>
                  <a:cubicBezTo>
                    <a:pt x="125" y="2648"/>
                    <a:pt x="125" y="2648"/>
                    <a:pt x="125" y="2648"/>
                  </a:cubicBezTo>
                  <a:cubicBezTo>
                    <a:pt x="115" y="2574"/>
                    <a:pt x="115" y="2574"/>
                    <a:pt x="115" y="2574"/>
                  </a:cubicBezTo>
                  <a:cubicBezTo>
                    <a:pt x="108" y="2500"/>
                    <a:pt x="108" y="2500"/>
                    <a:pt x="108" y="2500"/>
                  </a:cubicBezTo>
                  <a:cubicBezTo>
                    <a:pt x="103" y="2425"/>
                    <a:pt x="103" y="2425"/>
                    <a:pt x="103" y="2425"/>
                  </a:cubicBezTo>
                  <a:cubicBezTo>
                    <a:pt x="98" y="2350"/>
                    <a:pt x="98" y="2350"/>
                    <a:pt x="98" y="2350"/>
                  </a:cubicBezTo>
                  <a:cubicBezTo>
                    <a:pt x="96" y="2274"/>
                    <a:pt x="96" y="2274"/>
                    <a:pt x="96" y="2274"/>
                  </a:cubicBezTo>
                  <a:cubicBezTo>
                    <a:pt x="94" y="2199"/>
                    <a:pt x="94" y="2199"/>
                    <a:pt x="94" y="2199"/>
                  </a:cubicBezTo>
                  <a:cubicBezTo>
                    <a:pt x="96" y="2122"/>
                    <a:pt x="96" y="2122"/>
                    <a:pt x="96" y="2122"/>
                  </a:cubicBezTo>
                  <a:cubicBezTo>
                    <a:pt x="98" y="2046"/>
                    <a:pt x="98" y="2046"/>
                    <a:pt x="98" y="2046"/>
                  </a:cubicBezTo>
                  <a:cubicBezTo>
                    <a:pt x="103" y="1971"/>
                    <a:pt x="103" y="1971"/>
                    <a:pt x="103" y="1971"/>
                  </a:cubicBezTo>
                  <a:cubicBezTo>
                    <a:pt x="108" y="1896"/>
                    <a:pt x="108" y="1896"/>
                    <a:pt x="108" y="1896"/>
                  </a:cubicBezTo>
                  <a:cubicBezTo>
                    <a:pt x="115" y="1822"/>
                    <a:pt x="115" y="1822"/>
                    <a:pt x="115" y="1822"/>
                  </a:cubicBezTo>
                  <a:cubicBezTo>
                    <a:pt x="125" y="1748"/>
                    <a:pt x="125" y="1748"/>
                    <a:pt x="125" y="1748"/>
                  </a:cubicBezTo>
                  <a:cubicBezTo>
                    <a:pt x="135" y="1675"/>
                    <a:pt x="135" y="1675"/>
                    <a:pt x="135" y="1675"/>
                  </a:cubicBezTo>
                  <a:cubicBezTo>
                    <a:pt x="148" y="1603"/>
                    <a:pt x="148" y="1603"/>
                    <a:pt x="148" y="1603"/>
                  </a:cubicBezTo>
                  <a:cubicBezTo>
                    <a:pt x="163" y="1530"/>
                    <a:pt x="163" y="1530"/>
                    <a:pt x="163" y="1530"/>
                  </a:cubicBezTo>
                  <a:cubicBezTo>
                    <a:pt x="178" y="1459"/>
                    <a:pt x="178" y="1459"/>
                    <a:pt x="178" y="1459"/>
                  </a:cubicBezTo>
                  <a:cubicBezTo>
                    <a:pt x="195" y="1387"/>
                    <a:pt x="195" y="1387"/>
                    <a:pt x="195" y="1387"/>
                  </a:cubicBezTo>
                  <a:cubicBezTo>
                    <a:pt x="214" y="1317"/>
                    <a:pt x="214" y="1317"/>
                    <a:pt x="214" y="1317"/>
                  </a:cubicBezTo>
                  <a:cubicBezTo>
                    <a:pt x="234" y="1248"/>
                    <a:pt x="234" y="1248"/>
                    <a:pt x="234" y="1248"/>
                  </a:cubicBezTo>
                  <a:cubicBezTo>
                    <a:pt x="255" y="1178"/>
                    <a:pt x="255" y="1178"/>
                    <a:pt x="255" y="1178"/>
                  </a:cubicBezTo>
                  <a:cubicBezTo>
                    <a:pt x="279" y="1109"/>
                    <a:pt x="279" y="1109"/>
                    <a:pt x="279" y="1109"/>
                  </a:cubicBezTo>
                  <a:cubicBezTo>
                    <a:pt x="304" y="1041"/>
                    <a:pt x="304" y="1041"/>
                    <a:pt x="304" y="1041"/>
                  </a:cubicBezTo>
                  <a:cubicBezTo>
                    <a:pt x="329" y="974"/>
                    <a:pt x="329" y="974"/>
                    <a:pt x="329" y="974"/>
                  </a:cubicBezTo>
                  <a:cubicBezTo>
                    <a:pt x="358" y="908"/>
                    <a:pt x="358" y="908"/>
                    <a:pt x="358" y="908"/>
                  </a:cubicBezTo>
                  <a:cubicBezTo>
                    <a:pt x="386" y="843"/>
                    <a:pt x="386" y="843"/>
                    <a:pt x="386" y="843"/>
                  </a:cubicBezTo>
                  <a:cubicBezTo>
                    <a:pt x="416" y="777"/>
                    <a:pt x="416" y="777"/>
                    <a:pt x="416" y="777"/>
                  </a:cubicBezTo>
                  <a:cubicBezTo>
                    <a:pt x="448" y="713"/>
                    <a:pt x="448" y="713"/>
                    <a:pt x="448" y="713"/>
                  </a:cubicBezTo>
                  <a:cubicBezTo>
                    <a:pt x="481" y="649"/>
                    <a:pt x="481" y="649"/>
                    <a:pt x="481" y="649"/>
                  </a:cubicBezTo>
                  <a:cubicBezTo>
                    <a:pt x="515" y="586"/>
                    <a:pt x="515" y="586"/>
                    <a:pt x="515" y="586"/>
                  </a:cubicBezTo>
                  <a:cubicBezTo>
                    <a:pt x="550" y="524"/>
                    <a:pt x="550" y="524"/>
                    <a:pt x="550" y="524"/>
                  </a:cubicBezTo>
                  <a:cubicBezTo>
                    <a:pt x="588" y="463"/>
                    <a:pt x="588" y="463"/>
                    <a:pt x="588" y="463"/>
                  </a:cubicBezTo>
                  <a:cubicBezTo>
                    <a:pt x="626" y="403"/>
                    <a:pt x="626" y="403"/>
                    <a:pt x="626" y="403"/>
                  </a:cubicBezTo>
                  <a:cubicBezTo>
                    <a:pt x="666" y="343"/>
                    <a:pt x="666" y="343"/>
                    <a:pt x="666" y="34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47" y="228"/>
                    <a:pt x="747" y="228"/>
                    <a:pt x="747" y="228"/>
                  </a:cubicBezTo>
                  <a:cubicBezTo>
                    <a:pt x="791" y="172"/>
                    <a:pt x="791" y="172"/>
                    <a:pt x="791" y="172"/>
                  </a:cubicBezTo>
                  <a:lnTo>
                    <a:pt x="808" y="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4026282" y="4071540"/>
              <a:ext cx="318881" cy="1731311"/>
            </a:xfrm>
            <a:custGeom>
              <a:avLst/>
              <a:gdLst/>
              <a:ahLst/>
              <a:cxnLst>
                <a:cxn ang="0">
                  <a:pos x="0" y="4396"/>
                </a:cxn>
                <a:cxn ang="0">
                  <a:pos x="0" y="4396"/>
                </a:cxn>
                <a:cxn ang="0">
                  <a:pos x="0" y="439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172"/>
                </a:cxn>
                <a:cxn ang="0">
                  <a:pos x="103" y="286"/>
                </a:cxn>
                <a:cxn ang="0">
                  <a:pos x="183" y="403"/>
                </a:cxn>
                <a:cxn ang="0">
                  <a:pos x="257" y="524"/>
                </a:cxn>
                <a:cxn ang="0">
                  <a:pos x="327" y="649"/>
                </a:cxn>
                <a:cxn ang="0">
                  <a:pos x="393" y="777"/>
                </a:cxn>
                <a:cxn ang="0">
                  <a:pos x="451" y="908"/>
                </a:cxn>
                <a:cxn ang="0">
                  <a:pos x="505" y="1041"/>
                </a:cxn>
                <a:cxn ang="0">
                  <a:pos x="552" y="1178"/>
                </a:cxn>
                <a:cxn ang="0">
                  <a:pos x="595" y="1317"/>
                </a:cxn>
                <a:cxn ang="0">
                  <a:pos x="631" y="1459"/>
                </a:cxn>
                <a:cxn ang="0">
                  <a:pos x="661" y="1603"/>
                </a:cxn>
                <a:cxn ang="0">
                  <a:pos x="684" y="1748"/>
                </a:cxn>
                <a:cxn ang="0">
                  <a:pos x="701" y="1896"/>
                </a:cxn>
                <a:cxn ang="0">
                  <a:pos x="711" y="2046"/>
                </a:cxn>
                <a:cxn ang="0">
                  <a:pos x="714" y="2199"/>
                </a:cxn>
                <a:cxn ang="0">
                  <a:pos x="711" y="2350"/>
                </a:cxn>
                <a:cxn ang="0">
                  <a:pos x="701" y="2500"/>
                </a:cxn>
                <a:cxn ang="0">
                  <a:pos x="684" y="2648"/>
                </a:cxn>
                <a:cxn ang="0">
                  <a:pos x="661" y="2793"/>
                </a:cxn>
                <a:cxn ang="0">
                  <a:pos x="631" y="2937"/>
                </a:cxn>
                <a:cxn ang="0">
                  <a:pos x="595" y="3080"/>
                </a:cxn>
                <a:cxn ang="0">
                  <a:pos x="552" y="3218"/>
                </a:cxn>
                <a:cxn ang="0">
                  <a:pos x="505" y="3355"/>
                </a:cxn>
                <a:cxn ang="0">
                  <a:pos x="451" y="3488"/>
                </a:cxn>
                <a:cxn ang="0">
                  <a:pos x="393" y="3619"/>
                </a:cxn>
                <a:cxn ang="0">
                  <a:pos x="327" y="3747"/>
                </a:cxn>
                <a:cxn ang="0">
                  <a:pos x="257" y="3871"/>
                </a:cxn>
                <a:cxn ang="0">
                  <a:pos x="183" y="3993"/>
                </a:cxn>
                <a:cxn ang="0">
                  <a:pos x="103" y="4111"/>
                </a:cxn>
                <a:cxn ang="0">
                  <a:pos x="18" y="4225"/>
                </a:cxn>
              </a:cxnLst>
              <a:rect l="0" t="0" r="r" b="b"/>
              <a:pathLst>
                <a:path w="809" h="4396">
                  <a:moveTo>
                    <a:pt x="0" y="4246"/>
                  </a:move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504" y="3802"/>
                    <a:pt x="809" y="3034"/>
                    <a:pt x="809" y="2199"/>
                  </a:cubicBezTo>
                  <a:cubicBezTo>
                    <a:pt x="809" y="1362"/>
                    <a:pt x="504" y="59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60" y="228"/>
                    <a:pt x="60" y="228"/>
                    <a:pt x="60" y="228"/>
                  </a:cubicBezTo>
                  <a:cubicBezTo>
                    <a:pt x="103" y="286"/>
                    <a:pt x="103" y="286"/>
                    <a:pt x="103" y="286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222" y="463"/>
                    <a:pt x="222" y="463"/>
                    <a:pt x="222" y="463"/>
                  </a:cubicBezTo>
                  <a:cubicBezTo>
                    <a:pt x="257" y="524"/>
                    <a:pt x="257" y="524"/>
                    <a:pt x="257" y="524"/>
                  </a:cubicBezTo>
                  <a:cubicBezTo>
                    <a:pt x="293" y="586"/>
                    <a:pt x="293" y="586"/>
                    <a:pt x="293" y="586"/>
                  </a:cubicBezTo>
                  <a:cubicBezTo>
                    <a:pt x="327" y="649"/>
                    <a:pt x="327" y="649"/>
                    <a:pt x="327" y="649"/>
                  </a:cubicBezTo>
                  <a:cubicBezTo>
                    <a:pt x="360" y="713"/>
                    <a:pt x="360" y="713"/>
                    <a:pt x="360" y="713"/>
                  </a:cubicBezTo>
                  <a:cubicBezTo>
                    <a:pt x="393" y="777"/>
                    <a:pt x="393" y="777"/>
                    <a:pt x="393" y="777"/>
                  </a:cubicBezTo>
                  <a:cubicBezTo>
                    <a:pt x="423" y="843"/>
                    <a:pt x="423" y="843"/>
                    <a:pt x="423" y="843"/>
                  </a:cubicBezTo>
                  <a:cubicBezTo>
                    <a:pt x="451" y="908"/>
                    <a:pt x="451" y="908"/>
                    <a:pt x="451" y="908"/>
                  </a:cubicBezTo>
                  <a:cubicBezTo>
                    <a:pt x="478" y="974"/>
                    <a:pt x="478" y="974"/>
                    <a:pt x="478" y="974"/>
                  </a:cubicBezTo>
                  <a:cubicBezTo>
                    <a:pt x="505" y="1041"/>
                    <a:pt x="505" y="1041"/>
                    <a:pt x="505" y="1041"/>
                  </a:cubicBezTo>
                  <a:cubicBezTo>
                    <a:pt x="530" y="1109"/>
                    <a:pt x="530" y="1109"/>
                    <a:pt x="530" y="1109"/>
                  </a:cubicBezTo>
                  <a:cubicBezTo>
                    <a:pt x="552" y="1178"/>
                    <a:pt x="552" y="1178"/>
                    <a:pt x="552" y="1178"/>
                  </a:cubicBezTo>
                  <a:cubicBezTo>
                    <a:pt x="574" y="1248"/>
                    <a:pt x="574" y="1248"/>
                    <a:pt x="574" y="1248"/>
                  </a:cubicBezTo>
                  <a:cubicBezTo>
                    <a:pt x="595" y="1317"/>
                    <a:pt x="595" y="1317"/>
                    <a:pt x="595" y="1317"/>
                  </a:cubicBezTo>
                  <a:cubicBezTo>
                    <a:pt x="614" y="1387"/>
                    <a:pt x="614" y="1387"/>
                    <a:pt x="614" y="1387"/>
                  </a:cubicBezTo>
                  <a:cubicBezTo>
                    <a:pt x="631" y="1459"/>
                    <a:pt x="631" y="1459"/>
                    <a:pt x="631" y="1459"/>
                  </a:cubicBezTo>
                  <a:cubicBezTo>
                    <a:pt x="647" y="1530"/>
                    <a:pt x="647" y="1530"/>
                    <a:pt x="647" y="1530"/>
                  </a:cubicBezTo>
                  <a:cubicBezTo>
                    <a:pt x="661" y="1603"/>
                    <a:pt x="661" y="1603"/>
                    <a:pt x="661" y="1603"/>
                  </a:cubicBezTo>
                  <a:cubicBezTo>
                    <a:pt x="672" y="1675"/>
                    <a:pt x="672" y="1675"/>
                    <a:pt x="672" y="1675"/>
                  </a:cubicBezTo>
                  <a:cubicBezTo>
                    <a:pt x="684" y="1748"/>
                    <a:pt x="684" y="1748"/>
                    <a:pt x="684" y="1748"/>
                  </a:cubicBezTo>
                  <a:cubicBezTo>
                    <a:pt x="692" y="1822"/>
                    <a:pt x="692" y="1822"/>
                    <a:pt x="692" y="1822"/>
                  </a:cubicBezTo>
                  <a:cubicBezTo>
                    <a:pt x="701" y="1896"/>
                    <a:pt x="701" y="1896"/>
                    <a:pt x="701" y="1896"/>
                  </a:cubicBezTo>
                  <a:cubicBezTo>
                    <a:pt x="706" y="1971"/>
                    <a:pt x="706" y="1971"/>
                    <a:pt x="706" y="1971"/>
                  </a:cubicBezTo>
                  <a:cubicBezTo>
                    <a:pt x="711" y="2046"/>
                    <a:pt x="711" y="2046"/>
                    <a:pt x="711" y="2046"/>
                  </a:cubicBezTo>
                  <a:cubicBezTo>
                    <a:pt x="714" y="2122"/>
                    <a:pt x="714" y="2122"/>
                    <a:pt x="714" y="2122"/>
                  </a:cubicBezTo>
                  <a:cubicBezTo>
                    <a:pt x="714" y="2199"/>
                    <a:pt x="714" y="2199"/>
                    <a:pt x="714" y="2199"/>
                  </a:cubicBezTo>
                  <a:cubicBezTo>
                    <a:pt x="714" y="2274"/>
                    <a:pt x="714" y="2274"/>
                    <a:pt x="714" y="2274"/>
                  </a:cubicBezTo>
                  <a:cubicBezTo>
                    <a:pt x="711" y="2350"/>
                    <a:pt x="711" y="2350"/>
                    <a:pt x="711" y="2350"/>
                  </a:cubicBezTo>
                  <a:cubicBezTo>
                    <a:pt x="706" y="2425"/>
                    <a:pt x="706" y="2425"/>
                    <a:pt x="706" y="2425"/>
                  </a:cubicBezTo>
                  <a:cubicBezTo>
                    <a:pt x="701" y="2500"/>
                    <a:pt x="701" y="2500"/>
                    <a:pt x="701" y="2500"/>
                  </a:cubicBezTo>
                  <a:cubicBezTo>
                    <a:pt x="692" y="2574"/>
                    <a:pt x="692" y="2574"/>
                    <a:pt x="692" y="2574"/>
                  </a:cubicBezTo>
                  <a:cubicBezTo>
                    <a:pt x="684" y="2648"/>
                    <a:pt x="684" y="2648"/>
                    <a:pt x="684" y="2648"/>
                  </a:cubicBezTo>
                  <a:cubicBezTo>
                    <a:pt x="672" y="2721"/>
                    <a:pt x="672" y="2721"/>
                    <a:pt x="672" y="2721"/>
                  </a:cubicBezTo>
                  <a:cubicBezTo>
                    <a:pt x="661" y="2793"/>
                    <a:pt x="661" y="2793"/>
                    <a:pt x="661" y="2793"/>
                  </a:cubicBezTo>
                  <a:cubicBezTo>
                    <a:pt x="647" y="2866"/>
                    <a:pt x="647" y="2866"/>
                    <a:pt x="647" y="2866"/>
                  </a:cubicBezTo>
                  <a:cubicBezTo>
                    <a:pt x="631" y="2937"/>
                    <a:pt x="631" y="2937"/>
                    <a:pt x="631" y="2937"/>
                  </a:cubicBezTo>
                  <a:cubicBezTo>
                    <a:pt x="614" y="3009"/>
                    <a:pt x="614" y="3009"/>
                    <a:pt x="614" y="3009"/>
                  </a:cubicBezTo>
                  <a:cubicBezTo>
                    <a:pt x="595" y="3080"/>
                    <a:pt x="595" y="3080"/>
                    <a:pt x="595" y="3080"/>
                  </a:cubicBezTo>
                  <a:cubicBezTo>
                    <a:pt x="574" y="3148"/>
                    <a:pt x="574" y="3148"/>
                    <a:pt x="574" y="3148"/>
                  </a:cubicBezTo>
                  <a:cubicBezTo>
                    <a:pt x="552" y="3218"/>
                    <a:pt x="552" y="3218"/>
                    <a:pt x="552" y="3218"/>
                  </a:cubicBezTo>
                  <a:cubicBezTo>
                    <a:pt x="530" y="3287"/>
                    <a:pt x="530" y="3287"/>
                    <a:pt x="530" y="3287"/>
                  </a:cubicBezTo>
                  <a:cubicBezTo>
                    <a:pt x="505" y="3355"/>
                    <a:pt x="505" y="3355"/>
                    <a:pt x="505" y="3355"/>
                  </a:cubicBezTo>
                  <a:cubicBezTo>
                    <a:pt x="478" y="3422"/>
                    <a:pt x="478" y="3422"/>
                    <a:pt x="478" y="3422"/>
                  </a:cubicBezTo>
                  <a:cubicBezTo>
                    <a:pt x="451" y="3488"/>
                    <a:pt x="451" y="3488"/>
                    <a:pt x="451" y="3488"/>
                  </a:cubicBezTo>
                  <a:cubicBezTo>
                    <a:pt x="423" y="3555"/>
                    <a:pt x="423" y="3555"/>
                    <a:pt x="423" y="3555"/>
                  </a:cubicBezTo>
                  <a:cubicBezTo>
                    <a:pt x="393" y="3619"/>
                    <a:pt x="393" y="3619"/>
                    <a:pt x="393" y="3619"/>
                  </a:cubicBezTo>
                  <a:cubicBezTo>
                    <a:pt x="361" y="3683"/>
                    <a:pt x="361" y="3683"/>
                    <a:pt x="361" y="3683"/>
                  </a:cubicBezTo>
                  <a:cubicBezTo>
                    <a:pt x="327" y="3747"/>
                    <a:pt x="327" y="3747"/>
                    <a:pt x="327" y="3747"/>
                  </a:cubicBezTo>
                  <a:cubicBezTo>
                    <a:pt x="293" y="3810"/>
                    <a:pt x="293" y="3810"/>
                    <a:pt x="293" y="3810"/>
                  </a:cubicBezTo>
                  <a:cubicBezTo>
                    <a:pt x="257" y="3871"/>
                    <a:pt x="257" y="3871"/>
                    <a:pt x="257" y="3871"/>
                  </a:cubicBezTo>
                  <a:cubicBezTo>
                    <a:pt x="222" y="3933"/>
                    <a:pt x="222" y="3933"/>
                    <a:pt x="222" y="3933"/>
                  </a:cubicBezTo>
                  <a:cubicBezTo>
                    <a:pt x="183" y="3993"/>
                    <a:pt x="183" y="3993"/>
                    <a:pt x="183" y="3993"/>
                  </a:cubicBezTo>
                  <a:cubicBezTo>
                    <a:pt x="143" y="4053"/>
                    <a:pt x="143" y="4053"/>
                    <a:pt x="143" y="4053"/>
                  </a:cubicBezTo>
                  <a:cubicBezTo>
                    <a:pt x="103" y="4111"/>
                    <a:pt x="103" y="4111"/>
                    <a:pt x="103" y="4111"/>
                  </a:cubicBezTo>
                  <a:cubicBezTo>
                    <a:pt x="60" y="4168"/>
                    <a:pt x="60" y="4168"/>
                    <a:pt x="60" y="4168"/>
                  </a:cubicBezTo>
                  <a:cubicBezTo>
                    <a:pt x="18" y="4225"/>
                    <a:pt x="18" y="4225"/>
                    <a:pt x="18" y="4225"/>
                  </a:cubicBezTo>
                  <a:lnTo>
                    <a:pt x="0" y="42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</p:grpSp>
      <p:sp>
        <p:nvSpPr>
          <p:cNvPr id="74" name="Прямоугольник 121"/>
          <p:cNvSpPr>
            <a:spLocks noChangeArrowheads="1"/>
          </p:cNvSpPr>
          <p:nvPr/>
        </p:nvSpPr>
        <p:spPr bwMode="auto">
          <a:xfrm rot="19328095">
            <a:off x="4487093" y="2540306"/>
            <a:ext cx="31047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Taipei</a:t>
            </a:r>
            <a:r>
              <a:rPr lang="zh-TW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Free</a:t>
            </a:r>
            <a:endParaRPr lang="en-US" altLang="zh-TW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臺北無線網路聯盟</a:t>
            </a:r>
            <a:endParaRPr lang="en-US" altLang="zh-TW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Прямоугольник 121"/>
          <p:cNvSpPr/>
          <p:nvPr/>
        </p:nvSpPr>
        <p:spPr>
          <a:xfrm>
            <a:off x="446064" y="2293510"/>
            <a:ext cx="3060750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TW" altLang="en-US" sz="2800" b="1" u="sng" dirty="0" smtClean="0"/>
              <a:t>漫遊交換</a:t>
            </a:r>
            <a:endParaRPr lang="en-US" altLang="zh-TW" sz="2800" b="1" u="sng" dirty="0" smtClean="0"/>
          </a:p>
          <a:p>
            <a:r>
              <a:rPr lang="zh-TW" altLang="en-US" sz="2400" dirty="0" smtClean="0"/>
              <a:t>校園帳號與</a:t>
            </a:r>
            <a:r>
              <a:rPr lang="en-US" altLang="zh-TW" sz="2400" dirty="0" smtClean="0"/>
              <a:t>Taipei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Free</a:t>
            </a:r>
            <a:r>
              <a:rPr lang="zh-TW" altLang="en-US" sz="2400" dirty="0"/>
              <a:t>帳號僅需設定相互認證即可</a:t>
            </a:r>
            <a:r>
              <a:rPr lang="zh-TW" altLang="en-US" sz="2400" dirty="0" smtClean="0"/>
              <a:t>完成。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38"/>
          <p:cNvGrpSpPr>
            <a:grpSpLocks/>
          </p:cNvGrpSpPr>
          <p:nvPr/>
        </p:nvGrpSpPr>
        <p:grpSpPr bwMode="auto">
          <a:xfrm rot="3128095">
            <a:off x="6025958" y="3137442"/>
            <a:ext cx="1926105" cy="4429771"/>
            <a:chOff x="3708321" y="4071540"/>
            <a:chExt cx="636842" cy="1731311"/>
          </a:xfrm>
        </p:grpSpPr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3745080" y="4130291"/>
              <a:ext cx="562406" cy="1613810"/>
            </a:xfrm>
            <a:custGeom>
              <a:avLst/>
              <a:gdLst/>
              <a:ahLst/>
              <a:cxnLst>
                <a:cxn ang="0">
                  <a:pos x="128" y="3435"/>
                </a:cxn>
                <a:cxn ang="0">
                  <a:pos x="73" y="3778"/>
                </a:cxn>
                <a:cxn ang="0">
                  <a:pos x="33" y="4127"/>
                </a:cxn>
                <a:cxn ang="0">
                  <a:pos x="10" y="4482"/>
                </a:cxn>
                <a:cxn ang="0">
                  <a:pos x="0" y="4843"/>
                </a:cxn>
                <a:cxn ang="0">
                  <a:pos x="10" y="5200"/>
                </a:cxn>
                <a:cxn ang="0">
                  <a:pos x="33" y="5554"/>
                </a:cxn>
                <a:cxn ang="0">
                  <a:pos x="73" y="5904"/>
                </a:cxn>
                <a:cxn ang="0">
                  <a:pos x="128" y="6246"/>
                </a:cxn>
                <a:cxn ang="0">
                  <a:pos x="199" y="6586"/>
                </a:cxn>
                <a:cxn ang="0">
                  <a:pos x="284" y="6922"/>
                </a:cxn>
                <a:cxn ang="0">
                  <a:pos x="380" y="7250"/>
                </a:cxn>
                <a:cxn ang="0">
                  <a:pos x="496" y="7574"/>
                </a:cxn>
                <a:cxn ang="0">
                  <a:pos x="624" y="7888"/>
                </a:cxn>
                <a:cxn ang="0">
                  <a:pos x="761" y="8197"/>
                </a:cxn>
                <a:cxn ang="0">
                  <a:pos x="914" y="8500"/>
                </a:cxn>
                <a:cxn ang="0">
                  <a:pos x="1077" y="8793"/>
                </a:cxn>
                <a:cxn ang="0">
                  <a:pos x="1257" y="9081"/>
                </a:cxn>
                <a:cxn ang="0">
                  <a:pos x="1446" y="9359"/>
                </a:cxn>
                <a:cxn ang="0">
                  <a:pos x="1647" y="9629"/>
                </a:cxn>
                <a:cxn ang="0">
                  <a:pos x="1729" y="9629"/>
                </a:cxn>
                <a:cxn ang="0">
                  <a:pos x="1930" y="9359"/>
                </a:cxn>
                <a:cxn ang="0">
                  <a:pos x="2119" y="9081"/>
                </a:cxn>
                <a:cxn ang="0">
                  <a:pos x="2294" y="8793"/>
                </a:cxn>
                <a:cxn ang="0">
                  <a:pos x="2459" y="8500"/>
                </a:cxn>
                <a:cxn ang="0">
                  <a:pos x="2615" y="8197"/>
                </a:cxn>
                <a:cxn ang="0">
                  <a:pos x="2752" y="7888"/>
                </a:cxn>
                <a:cxn ang="0">
                  <a:pos x="2880" y="7574"/>
                </a:cxn>
                <a:cxn ang="0">
                  <a:pos x="2991" y="7250"/>
                </a:cxn>
                <a:cxn ang="0">
                  <a:pos x="3092" y="6924"/>
                </a:cxn>
                <a:cxn ang="0">
                  <a:pos x="3177" y="6586"/>
                </a:cxn>
                <a:cxn ang="0">
                  <a:pos x="3248" y="6246"/>
                </a:cxn>
                <a:cxn ang="0">
                  <a:pos x="3303" y="5904"/>
                </a:cxn>
                <a:cxn ang="0">
                  <a:pos x="3343" y="5554"/>
                </a:cxn>
                <a:cxn ang="0">
                  <a:pos x="3366" y="5200"/>
                </a:cxn>
                <a:cxn ang="0">
                  <a:pos x="3373" y="4843"/>
                </a:cxn>
                <a:cxn ang="0">
                  <a:pos x="3366" y="4482"/>
                </a:cxn>
                <a:cxn ang="0">
                  <a:pos x="3343" y="4127"/>
                </a:cxn>
                <a:cxn ang="0">
                  <a:pos x="3303" y="3778"/>
                </a:cxn>
                <a:cxn ang="0">
                  <a:pos x="3248" y="3435"/>
                </a:cxn>
                <a:cxn ang="0">
                  <a:pos x="3177" y="3095"/>
                </a:cxn>
                <a:cxn ang="0">
                  <a:pos x="3092" y="2759"/>
                </a:cxn>
                <a:cxn ang="0">
                  <a:pos x="2991" y="2431"/>
                </a:cxn>
                <a:cxn ang="0">
                  <a:pos x="2880" y="2108"/>
                </a:cxn>
                <a:cxn ang="0">
                  <a:pos x="2752" y="1793"/>
                </a:cxn>
                <a:cxn ang="0">
                  <a:pos x="2615" y="1484"/>
                </a:cxn>
                <a:cxn ang="0">
                  <a:pos x="2459" y="1182"/>
                </a:cxn>
                <a:cxn ang="0">
                  <a:pos x="2294" y="886"/>
                </a:cxn>
                <a:cxn ang="0">
                  <a:pos x="2119" y="600"/>
                </a:cxn>
                <a:cxn ang="0">
                  <a:pos x="1930" y="324"/>
                </a:cxn>
                <a:cxn ang="0">
                  <a:pos x="1729" y="55"/>
                </a:cxn>
                <a:cxn ang="0">
                  <a:pos x="1647" y="55"/>
                </a:cxn>
                <a:cxn ang="0">
                  <a:pos x="1446" y="324"/>
                </a:cxn>
                <a:cxn ang="0">
                  <a:pos x="1257" y="600"/>
                </a:cxn>
                <a:cxn ang="0">
                  <a:pos x="1077" y="886"/>
                </a:cxn>
                <a:cxn ang="0">
                  <a:pos x="914" y="1182"/>
                </a:cxn>
                <a:cxn ang="0">
                  <a:pos x="761" y="1484"/>
                </a:cxn>
                <a:cxn ang="0">
                  <a:pos x="624" y="1793"/>
                </a:cxn>
                <a:cxn ang="0">
                  <a:pos x="496" y="2108"/>
                </a:cxn>
                <a:cxn ang="0">
                  <a:pos x="380" y="2431"/>
                </a:cxn>
                <a:cxn ang="0">
                  <a:pos x="284" y="2759"/>
                </a:cxn>
                <a:cxn ang="0">
                  <a:pos x="199" y="3095"/>
                </a:cxn>
                <a:cxn ang="0">
                  <a:pos x="163" y="3263"/>
                </a:cxn>
              </a:cxnLst>
              <a:rect l="0" t="0" r="r" b="b"/>
              <a:pathLst>
                <a:path w="3373" h="9678">
                  <a:moveTo>
                    <a:pt x="163" y="3263"/>
                  </a:moveTo>
                  <a:lnTo>
                    <a:pt x="128" y="3435"/>
                  </a:lnTo>
                  <a:lnTo>
                    <a:pt x="97" y="3605"/>
                  </a:lnTo>
                  <a:lnTo>
                    <a:pt x="73" y="3778"/>
                  </a:lnTo>
                  <a:lnTo>
                    <a:pt x="50" y="3952"/>
                  </a:lnTo>
                  <a:lnTo>
                    <a:pt x="33" y="4127"/>
                  </a:lnTo>
                  <a:lnTo>
                    <a:pt x="21" y="4304"/>
                  </a:lnTo>
                  <a:lnTo>
                    <a:pt x="10" y="4482"/>
                  </a:lnTo>
                  <a:lnTo>
                    <a:pt x="5" y="4661"/>
                  </a:lnTo>
                  <a:lnTo>
                    <a:pt x="0" y="4843"/>
                  </a:lnTo>
                  <a:lnTo>
                    <a:pt x="5" y="5020"/>
                  </a:lnTo>
                  <a:lnTo>
                    <a:pt x="10" y="5200"/>
                  </a:lnTo>
                  <a:lnTo>
                    <a:pt x="21" y="5377"/>
                  </a:lnTo>
                  <a:lnTo>
                    <a:pt x="33" y="5554"/>
                  </a:lnTo>
                  <a:lnTo>
                    <a:pt x="50" y="5729"/>
                  </a:lnTo>
                  <a:lnTo>
                    <a:pt x="73" y="5904"/>
                  </a:lnTo>
                  <a:lnTo>
                    <a:pt x="97" y="6076"/>
                  </a:lnTo>
                  <a:lnTo>
                    <a:pt x="128" y="6246"/>
                  </a:lnTo>
                  <a:lnTo>
                    <a:pt x="163" y="6419"/>
                  </a:lnTo>
                  <a:lnTo>
                    <a:pt x="199" y="6586"/>
                  </a:lnTo>
                  <a:lnTo>
                    <a:pt x="239" y="6756"/>
                  </a:lnTo>
                  <a:lnTo>
                    <a:pt x="284" y="6922"/>
                  </a:lnTo>
                  <a:lnTo>
                    <a:pt x="331" y="7085"/>
                  </a:lnTo>
                  <a:lnTo>
                    <a:pt x="380" y="7250"/>
                  </a:lnTo>
                  <a:lnTo>
                    <a:pt x="437" y="7413"/>
                  </a:lnTo>
                  <a:lnTo>
                    <a:pt x="496" y="7574"/>
                  </a:lnTo>
                  <a:lnTo>
                    <a:pt x="555" y="7732"/>
                  </a:lnTo>
                  <a:lnTo>
                    <a:pt x="624" y="7888"/>
                  </a:lnTo>
                  <a:lnTo>
                    <a:pt x="690" y="8046"/>
                  </a:lnTo>
                  <a:lnTo>
                    <a:pt x="761" y="8197"/>
                  </a:lnTo>
                  <a:lnTo>
                    <a:pt x="836" y="8348"/>
                  </a:lnTo>
                  <a:lnTo>
                    <a:pt x="914" y="8500"/>
                  </a:lnTo>
                  <a:lnTo>
                    <a:pt x="995" y="8648"/>
                  </a:lnTo>
                  <a:lnTo>
                    <a:pt x="1077" y="8793"/>
                  </a:lnTo>
                  <a:lnTo>
                    <a:pt x="1167" y="8939"/>
                  </a:lnTo>
                  <a:lnTo>
                    <a:pt x="1257" y="9081"/>
                  </a:lnTo>
                  <a:lnTo>
                    <a:pt x="1351" y="9222"/>
                  </a:lnTo>
                  <a:lnTo>
                    <a:pt x="1446" y="9359"/>
                  </a:lnTo>
                  <a:lnTo>
                    <a:pt x="1543" y="9494"/>
                  </a:lnTo>
                  <a:lnTo>
                    <a:pt x="1647" y="9629"/>
                  </a:lnTo>
                  <a:lnTo>
                    <a:pt x="1687" y="9678"/>
                  </a:lnTo>
                  <a:lnTo>
                    <a:pt x="1729" y="9629"/>
                  </a:lnTo>
                  <a:lnTo>
                    <a:pt x="1828" y="9494"/>
                  </a:lnTo>
                  <a:lnTo>
                    <a:pt x="1930" y="9359"/>
                  </a:lnTo>
                  <a:lnTo>
                    <a:pt x="2025" y="9222"/>
                  </a:lnTo>
                  <a:lnTo>
                    <a:pt x="2119" y="9081"/>
                  </a:lnTo>
                  <a:lnTo>
                    <a:pt x="2211" y="8939"/>
                  </a:lnTo>
                  <a:lnTo>
                    <a:pt x="2294" y="8793"/>
                  </a:lnTo>
                  <a:lnTo>
                    <a:pt x="2379" y="8648"/>
                  </a:lnTo>
                  <a:lnTo>
                    <a:pt x="2459" y="8500"/>
                  </a:lnTo>
                  <a:lnTo>
                    <a:pt x="2540" y="8348"/>
                  </a:lnTo>
                  <a:lnTo>
                    <a:pt x="2615" y="8197"/>
                  </a:lnTo>
                  <a:lnTo>
                    <a:pt x="2686" y="8046"/>
                  </a:lnTo>
                  <a:lnTo>
                    <a:pt x="2752" y="7888"/>
                  </a:lnTo>
                  <a:lnTo>
                    <a:pt x="2816" y="7732"/>
                  </a:lnTo>
                  <a:lnTo>
                    <a:pt x="2880" y="7574"/>
                  </a:lnTo>
                  <a:lnTo>
                    <a:pt x="2939" y="7413"/>
                  </a:lnTo>
                  <a:lnTo>
                    <a:pt x="2991" y="7250"/>
                  </a:lnTo>
                  <a:lnTo>
                    <a:pt x="3043" y="7085"/>
                  </a:lnTo>
                  <a:lnTo>
                    <a:pt x="3092" y="6924"/>
                  </a:lnTo>
                  <a:lnTo>
                    <a:pt x="3137" y="6756"/>
                  </a:lnTo>
                  <a:lnTo>
                    <a:pt x="3177" y="6586"/>
                  </a:lnTo>
                  <a:lnTo>
                    <a:pt x="3215" y="6419"/>
                  </a:lnTo>
                  <a:lnTo>
                    <a:pt x="3248" y="6246"/>
                  </a:lnTo>
                  <a:lnTo>
                    <a:pt x="3274" y="6076"/>
                  </a:lnTo>
                  <a:lnTo>
                    <a:pt x="3303" y="5904"/>
                  </a:lnTo>
                  <a:lnTo>
                    <a:pt x="3321" y="5729"/>
                  </a:lnTo>
                  <a:lnTo>
                    <a:pt x="3343" y="5554"/>
                  </a:lnTo>
                  <a:lnTo>
                    <a:pt x="3354" y="5377"/>
                  </a:lnTo>
                  <a:lnTo>
                    <a:pt x="3366" y="5200"/>
                  </a:lnTo>
                  <a:lnTo>
                    <a:pt x="3373" y="5020"/>
                  </a:lnTo>
                  <a:lnTo>
                    <a:pt x="3373" y="4843"/>
                  </a:lnTo>
                  <a:lnTo>
                    <a:pt x="3373" y="4661"/>
                  </a:lnTo>
                  <a:lnTo>
                    <a:pt x="3366" y="4482"/>
                  </a:lnTo>
                  <a:lnTo>
                    <a:pt x="3354" y="4304"/>
                  </a:lnTo>
                  <a:lnTo>
                    <a:pt x="3343" y="4127"/>
                  </a:lnTo>
                  <a:lnTo>
                    <a:pt x="3321" y="3952"/>
                  </a:lnTo>
                  <a:lnTo>
                    <a:pt x="3303" y="3778"/>
                  </a:lnTo>
                  <a:lnTo>
                    <a:pt x="3274" y="3605"/>
                  </a:lnTo>
                  <a:lnTo>
                    <a:pt x="3248" y="3435"/>
                  </a:lnTo>
                  <a:lnTo>
                    <a:pt x="3215" y="3263"/>
                  </a:lnTo>
                  <a:lnTo>
                    <a:pt x="3177" y="3095"/>
                  </a:lnTo>
                  <a:lnTo>
                    <a:pt x="3137" y="2925"/>
                  </a:lnTo>
                  <a:lnTo>
                    <a:pt x="3092" y="2759"/>
                  </a:lnTo>
                  <a:lnTo>
                    <a:pt x="3043" y="2596"/>
                  </a:lnTo>
                  <a:lnTo>
                    <a:pt x="2991" y="2431"/>
                  </a:lnTo>
                  <a:lnTo>
                    <a:pt x="2939" y="2268"/>
                  </a:lnTo>
                  <a:lnTo>
                    <a:pt x="2880" y="2108"/>
                  </a:lnTo>
                  <a:lnTo>
                    <a:pt x="2816" y="1949"/>
                  </a:lnTo>
                  <a:lnTo>
                    <a:pt x="2752" y="1793"/>
                  </a:lnTo>
                  <a:lnTo>
                    <a:pt x="2686" y="1640"/>
                  </a:lnTo>
                  <a:lnTo>
                    <a:pt x="2615" y="1484"/>
                  </a:lnTo>
                  <a:lnTo>
                    <a:pt x="2537" y="1333"/>
                  </a:lnTo>
                  <a:lnTo>
                    <a:pt x="2459" y="1182"/>
                  </a:lnTo>
                  <a:lnTo>
                    <a:pt x="2379" y="1033"/>
                  </a:lnTo>
                  <a:lnTo>
                    <a:pt x="2294" y="886"/>
                  </a:lnTo>
                  <a:lnTo>
                    <a:pt x="2211" y="742"/>
                  </a:lnTo>
                  <a:lnTo>
                    <a:pt x="2119" y="600"/>
                  </a:lnTo>
                  <a:lnTo>
                    <a:pt x="2025" y="459"/>
                  </a:lnTo>
                  <a:lnTo>
                    <a:pt x="1930" y="324"/>
                  </a:lnTo>
                  <a:lnTo>
                    <a:pt x="1828" y="187"/>
                  </a:lnTo>
                  <a:lnTo>
                    <a:pt x="1729" y="55"/>
                  </a:lnTo>
                  <a:lnTo>
                    <a:pt x="1687" y="0"/>
                  </a:lnTo>
                  <a:lnTo>
                    <a:pt x="1647" y="55"/>
                  </a:lnTo>
                  <a:lnTo>
                    <a:pt x="1543" y="187"/>
                  </a:lnTo>
                  <a:lnTo>
                    <a:pt x="1446" y="324"/>
                  </a:lnTo>
                  <a:lnTo>
                    <a:pt x="1351" y="459"/>
                  </a:lnTo>
                  <a:lnTo>
                    <a:pt x="1257" y="600"/>
                  </a:lnTo>
                  <a:lnTo>
                    <a:pt x="1167" y="742"/>
                  </a:lnTo>
                  <a:lnTo>
                    <a:pt x="1077" y="886"/>
                  </a:lnTo>
                  <a:lnTo>
                    <a:pt x="995" y="1033"/>
                  </a:lnTo>
                  <a:lnTo>
                    <a:pt x="914" y="1182"/>
                  </a:lnTo>
                  <a:lnTo>
                    <a:pt x="836" y="1333"/>
                  </a:lnTo>
                  <a:lnTo>
                    <a:pt x="761" y="1484"/>
                  </a:lnTo>
                  <a:lnTo>
                    <a:pt x="690" y="1640"/>
                  </a:lnTo>
                  <a:lnTo>
                    <a:pt x="624" y="1793"/>
                  </a:lnTo>
                  <a:lnTo>
                    <a:pt x="555" y="1949"/>
                  </a:lnTo>
                  <a:lnTo>
                    <a:pt x="496" y="2108"/>
                  </a:lnTo>
                  <a:lnTo>
                    <a:pt x="437" y="2268"/>
                  </a:lnTo>
                  <a:lnTo>
                    <a:pt x="380" y="2431"/>
                  </a:lnTo>
                  <a:lnTo>
                    <a:pt x="331" y="2596"/>
                  </a:lnTo>
                  <a:lnTo>
                    <a:pt x="284" y="2759"/>
                  </a:lnTo>
                  <a:lnTo>
                    <a:pt x="239" y="2925"/>
                  </a:lnTo>
                  <a:lnTo>
                    <a:pt x="199" y="3095"/>
                  </a:lnTo>
                  <a:lnTo>
                    <a:pt x="163" y="3263"/>
                  </a:lnTo>
                  <a:lnTo>
                    <a:pt x="163" y="3263"/>
                  </a:lnTo>
                  <a:close/>
                </a:path>
              </a:pathLst>
            </a:custGeom>
            <a:solidFill>
              <a:srgbClr val="00206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 dirty="0">
                <a:solidFill>
                  <a:srgbClr val="FFFFFF"/>
                </a:solidFill>
              </a:endParaRPr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3708321" y="4071540"/>
              <a:ext cx="317961" cy="1731311"/>
            </a:xfrm>
            <a:custGeom>
              <a:avLst/>
              <a:gdLst/>
              <a:ahLst/>
              <a:cxnLst>
                <a:cxn ang="0">
                  <a:pos x="808" y="0"/>
                </a:cxn>
                <a:cxn ang="0">
                  <a:pos x="808" y="0"/>
                </a:cxn>
                <a:cxn ang="0">
                  <a:pos x="808" y="0"/>
                </a:cxn>
                <a:cxn ang="0">
                  <a:pos x="808" y="4396"/>
                </a:cxn>
                <a:cxn ang="0">
                  <a:pos x="808" y="4396"/>
                </a:cxn>
                <a:cxn ang="0">
                  <a:pos x="808" y="4396"/>
                </a:cxn>
                <a:cxn ang="0">
                  <a:pos x="791" y="4225"/>
                </a:cxn>
                <a:cxn ang="0">
                  <a:pos x="706" y="4111"/>
                </a:cxn>
                <a:cxn ang="0">
                  <a:pos x="626" y="3993"/>
                </a:cxn>
                <a:cxn ang="0">
                  <a:pos x="550" y="3871"/>
                </a:cxn>
                <a:cxn ang="0">
                  <a:pos x="481" y="3747"/>
                </a:cxn>
                <a:cxn ang="0">
                  <a:pos x="416" y="3619"/>
                </a:cxn>
                <a:cxn ang="0">
                  <a:pos x="358" y="3488"/>
                </a:cxn>
                <a:cxn ang="0">
                  <a:pos x="304" y="3355"/>
                </a:cxn>
                <a:cxn ang="0">
                  <a:pos x="255" y="3218"/>
                </a:cxn>
                <a:cxn ang="0">
                  <a:pos x="214" y="3079"/>
                </a:cxn>
                <a:cxn ang="0">
                  <a:pos x="178" y="2937"/>
                </a:cxn>
                <a:cxn ang="0">
                  <a:pos x="148" y="2793"/>
                </a:cxn>
                <a:cxn ang="0">
                  <a:pos x="125" y="2648"/>
                </a:cxn>
                <a:cxn ang="0">
                  <a:pos x="108" y="2500"/>
                </a:cxn>
                <a:cxn ang="0">
                  <a:pos x="98" y="2350"/>
                </a:cxn>
                <a:cxn ang="0">
                  <a:pos x="94" y="2199"/>
                </a:cxn>
                <a:cxn ang="0">
                  <a:pos x="98" y="2046"/>
                </a:cxn>
                <a:cxn ang="0">
                  <a:pos x="108" y="1896"/>
                </a:cxn>
                <a:cxn ang="0">
                  <a:pos x="125" y="1748"/>
                </a:cxn>
                <a:cxn ang="0">
                  <a:pos x="148" y="1603"/>
                </a:cxn>
                <a:cxn ang="0">
                  <a:pos x="178" y="1459"/>
                </a:cxn>
                <a:cxn ang="0">
                  <a:pos x="214" y="1317"/>
                </a:cxn>
                <a:cxn ang="0">
                  <a:pos x="255" y="1178"/>
                </a:cxn>
                <a:cxn ang="0">
                  <a:pos x="304" y="1041"/>
                </a:cxn>
                <a:cxn ang="0">
                  <a:pos x="358" y="908"/>
                </a:cxn>
                <a:cxn ang="0">
                  <a:pos x="416" y="777"/>
                </a:cxn>
                <a:cxn ang="0">
                  <a:pos x="481" y="649"/>
                </a:cxn>
                <a:cxn ang="0">
                  <a:pos x="550" y="524"/>
                </a:cxn>
                <a:cxn ang="0">
                  <a:pos x="626" y="403"/>
                </a:cxn>
                <a:cxn ang="0">
                  <a:pos x="706" y="286"/>
                </a:cxn>
                <a:cxn ang="0">
                  <a:pos x="791" y="172"/>
                </a:cxn>
              </a:cxnLst>
              <a:rect l="0" t="0" r="r" b="b"/>
              <a:pathLst>
                <a:path w="808" h="4396">
                  <a:moveTo>
                    <a:pt x="808" y="149"/>
                  </a:move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305" y="594"/>
                    <a:pt x="0" y="1362"/>
                    <a:pt x="0" y="2199"/>
                  </a:cubicBezTo>
                  <a:cubicBezTo>
                    <a:pt x="0" y="3034"/>
                    <a:pt x="305" y="3802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396"/>
                    <a:pt x="808" y="4396"/>
                    <a:pt x="808" y="4396"/>
                  </a:cubicBezTo>
                  <a:cubicBezTo>
                    <a:pt x="808" y="4246"/>
                    <a:pt x="808" y="4246"/>
                    <a:pt x="808" y="4246"/>
                  </a:cubicBezTo>
                  <a:cubicBezTo>
                    <a:pt x="791" y="4225"/>
                    <a:pt x="791" y="4225"/>
                    <a:pt x="791" y="4225"/>
                  </a:cubicBezTo>
                  <a:cubicBezTo>
                    <a:pt x="747" y="4168"/>
                    <a:pt x="747" y="4168"/>
                    <a:pt x="747" y="4168"/>
                  </a:cubicBezTo>
                  <a:cubicBezTo>
                    <a:pt x="706" y="4111"/>
                    <a:pt x="706" y="4111"/>
                    <a:pt x="706" y="4111"/>
                  </a:cubicBezTo>
                  <a:cubicBezTo>
                    <a:pt x="666" y="4053"/>
                    <a:pt x="666" y="4053"/>
                    <a:pt x="666" y="4053"/>
                  </a:cubicBezTo>
                  <a:cubicBezTo>
                    <a:pt x="626" y="3993"/>
                    <a:pt x="626" y="3993"/>
                    <a:pt x="626" y="3993"/>
                  </a:cubicBezTo>
                  <a:cubicBezTo>
                    <a:pt x="588" y="3933"/>
                    <a:pt x="588" y="3933"/>
                    <a:pt x="588" y="3933"/>
                  </a:cubicBezTo>
                  <a:cubicBezTo>
                    <a:pt x="550" y="3871"/>
                    <a:pt x="550" y="3871"/>
                    <a:pt x="550" y="3871"/>
                  </a:cubicBezTo>
                  <a:cubicBezTo>
                    <a:pt x="515" y="3810"/>
                    <a:pt x="515" y="3810"/>
                    <a:pt x="515" y="3810"/>
                  </a:cubicBezTo>
                  <a:cubicBezTo>
                    <a:pt x="481" y="3747"/>
                    <a:pt x="481" y="3747"/>
                    <a:pt x="481" y="3747"/>
                  </a:cubicBezTo>
                  <a:cubicBezTo>
                    <a:pt x="448" y="3683"/>
                    <a:pt x="448" y="3683"/>
                    <a:pt x="448" y="3683"/>
                  </a:cubicBezTo>
                  <a:cubicBezTo>
                    <a:pt x="416" y="3619"/>
                    <a:pt x="416" y="3619"/>
                    <a:pt x="416" y="3619"/>
                  </a:cubicBezTo>
                  <a:cubicBezTo>
                    <a:pt x="386" y="3555"/>
                    <a:pt x="386" y="3555"/>
                    <a:pt x="386" y="3555"/>
                  </a:cubicBezTo>
                  <a:cubicBezTo>
                    <a:pt x="358" y="3488"/>
                    <a:pt x="358" y="3488"/>
                    <a:pt x="358" y="3488"/>
                  </a:cubicBezTo>
                  <a:cubicBezTo>
                    <a:pt x="329" y="3422"/>
                    <a:pt x="329" y="3422"/>
                    <a:pt x="329" y="3422"/>
                  </a:cubicBezTo>
                  <a:cubicBezTo>
                    <a:pt x="304" y="3355"/>
                    <a:pt x="304" y="3355"/>
                    <a:pt x="304" y="3355"/>
                  </a:cubicBezTo>
                  <a:cubicBezTo>
                    <a:pt x="279" y="3287"/>
                    <a:pt x="279" y="3287"/>
                    <a:pt x="279" y="3287"/>
                  </a:cubicBezTo>
                  <a:cubicBezTo>
                    <a:pt x="255" y="3218"/>
                    <a:pt x="255" y="3218"/>
                    <a:pt x="255" y="3218"/>
                  </a:cubicBezTo>
                  <a:cubicBezTo>
                    <a:pt x="234" y="3148"/>
                    <a:pt x="234" y="3148"/>
                    <a:pt x="234" y="3148"/>
                  </a:cubicBezTo>
                  <a:cubicBezTo>
                    <a:pt x="214" y="3079"/>
                    <a:pt x="214" y="3079"/>
                    <a:pt x="214" y="3079"/>
                  </a:cubicBezTo>
                  <a:cubicBezTo>
                    <a:pt x="195" y="3009"/>
                    <a:pt x="195" y="3009"/>
                    <a:pt x="195" y="3009"/>
                  </a:cubicBezTo>
                  <a:cubicBezTo>
                    <a:pt x="178" y="2937"/>
                    <a:pt x="178" y="2937"/>
                    <a:pt x="178" y="2937"/>
                  </a:cubicBezTo>
                  <a:cubicBezTo>
                    <a:pt x="163" y="2866"/>
                    <a:pt x="163" y="2866"/>
                    <a:pt x="163" y="2866"/>
                  </a:cubicBezTo>
                  <a:cubicBezTo>
                    <a:pt x="148" y="2793"/>
                    <a:pt x="148" y="2793"/>
                    <a:pt x="148" y="2793"/>
                  </a:cubicBezTo>
                  <a:cubicBezTo>
                    <a:pt x="135" y="2721"/>
                    <a:pt x="135" y="2721"/>
                    <a:pt x="135" y="2721"/>
                  </a:cubicBezTo>
                  <a:cubicBezTo>
                    <a:pt x="125" y="2648"/>
                    <a:pt x="125" y="2648"/>
                    <a:pt x="125" y="2648"/>
                  </a:cubicBezTo>
                  <a:cubicBezTo>
                    <a:pt x="115" y="2574"/>
                    <a:pt x="115" y="2574"/>
                    <a:pt x="115" y="2574"/>
                  </a:cubicBezTo>
                  <a:cubicBezTo>
                    <a:pt x="108" y="2500"/>
                    <a:pt x="108" y="2500"/>
                    <a:pt x="108" y="2500"/>
                  </a:cubicBezTo>
                  <a:cubicBezTo>
                    <a:pt x="103" y="2425"/>
                    <a:pt x="103" y="2425"/>
                    <a:pt x="103" y="2425"/>
                  </a:cubicBezTo>
                  <a:cubicBezTo>
                    <a:pt x="98" y="2350"/>
                    <a:pt x="98" y="2350"/>
                    <a:pt x="98" y="2350"/>
                  </a:cubicBezTo>
                  <a:cubicBezTo>
                    <a:pt x="96" y="2274"/>
                    <a:pt x="96" y="2274"/>
                    <a:pt x="96" y="2274"/>
                  </a:cubicBezTo>
                  <a:cubicBezTo>
                    <a:pt x="94" y="2199"/>
                    <a:pt x="94" y="2199"/>
                    <a:pt x="94" y="2199"/>
                  </a:cubicBezTo>
                  <a:cubicBezTo>
                    <a:pt x="96" y="2122"/>
                    <a:pt x="96" y="2122"/>
                    <a:pt x="96" y="2122"/>
                  </a:cubicBezTo>
                  <a:cubicBezTo>
                    <a:pt x="98" y="2046"/>
                    <a:pt x="98" y="2046"/>
                    <a:pt x="98" y="2046"/>
                  </a:cubicBezTo>
                  <a:cubicBezTo>
                    <a:pt x="103" y="1971"/>
                    <a:pt x="103" y="1971"/>
                    <a:pt x="103" y="1971"/>
                  </a:cubicBezTo>
                  <a:cubicBezTo>
                    <a:pt x="108" y="1896"/>
                    <a:pt x="108" y="1896"/>
                    <a:pt x="108" y="1896"/>
                  </a:cubicBezTo>
                  <a:cubicBezTo>
                    <a:pt x="115" y="1822"/>
                    <a:pt x="115" y="1822"/>
                    <a:pt x="115" y="1822"/>
                  </a:cubicBezTo>
                  <a:cubicBezTo>
                    <a:pt x="125" y="1748"/>
                    <a:pt x="125" y="1748"/>
                    <a:pt x="125" y="1748"/>
                  </a:cubicBezTo>
                  <a:cubicBezTo>
                    <a:pt x="135" y="1675"/>
                    <a:pt x="135" y="1675"/>
                    <a:pt x="135" y="1675"/>
                  </a:cubicBezTo>
                  <a:cubicBezTo>
                    <a:pt x="148" y="1603"/>
                    <a:pt x="148" y="1603"/>
                    <a:pt x="148" y="1603"/>
                  </a:cubicBezTo>
                  <a:cubicBezTo>
                    <a:pt x="163" y="1530"/>
                    <a:pt x="163" y="1530"/>
                    <a:pt x="163" y="1530"/>
                  </a:cubicBezTo>
                  <a:cubicBezTo>
                    <a:pt x="178" y="1459"/>
                    <a:pt x="178" y="1459"/>
                    <a:pt x="178" y="1459"/>
                  </a:cubicBezTo>
                  <a:cubicBezTo>
                    <a:pt x="195" y="1387"/>
                    <a:pt x="195" y="1387"/>
                    <a:pt x="195" y="1387"/>
                  </a:cubicBezTo>
                  <a:cubicBezTo>
                    <a:pt x="214" y="1317"/>
                    <a:pt x="214" y="1317"/>
                    <a:pt x="214" y="1317"/>
                  </a:cubicBezTo>
                  <a:cubicBezTo>
                    <a:pt x="234" y="1248"/>
                    <a:pt x="234" y="1248"/>
                    <a:pt x="234" y="1248"/>
                  </a:cubicBezTo>
                  <a:cubicBezTo>
                    <a:pt x="255" y="1178"/>
                    <a:pt x="255" y="1178"/>
                    <a:pt x="255" y="1178"/>
                  </a:cubicBezTo>
                  <a:cubicBezTo>
                    <a:pt x="279" y="1109"/>
                    <a:pt x="279" y="1109"/>
                    <a:pt x="279" y="1109"/>
                  </a:cubicBezTo>
                  <a:cubicBezTo>
                    <a:pt x="304" y="1041"/>
                    <a:pt x="304" y="1041"/>
                    <a:pt x="304" y="1041"/>
                  </a:cubicBezTo>
                  <a:cubicBezTo>
                    <a:pt x="329" y="974"/>
                    <a:pt x="329" y="974"/>
                    <a:pt x="329" y="974"/>
                  </a:cubicBezTo>
                  <a:cubicBezTo>
                    <a:pt x="358" y="908"/>
                    <a:pt x="358" y="908"/>
                    <a:pt x="358" y="908"/>
                  </a:cubicBezTo>
                  <a:cubicBezTo>
                    <a:pt x="386" y="843"/>
                    <a:pt x="386" y="843"/>
                    <a:pt x="386" y="843"/>
                  </a:cubicBezTo>
                  <a:cubicBezTo>
                    <a:pt x="416" y="777"/>
                    <a:pt x="416" y="777"/>
                    <a:pt x="416" y="777"/>
                  </a:cubicBezTo>
                  <a:cubicBezTo>
                    <a:pt x="448" y="713"/>
                    <a:pt x="448" y="713"/>
                    <a:pt x="448" y="713"/>
                  </a:cubicBezTo>
                  <a:cubicBezTo>
                    <a:pt x="481" y="649"/>
                    <a:pt x="481" y="649"/>
                    <a:pt x="481" y="649"/>
                  </a:cubicBezTo>
                  <a:cubicBezTo>
                    <a:pt x="515" y="586"/>
                    <a:pt x="515" y="586"/>
                    <a:pt x="515" y="586"/>
                  </a:cubicBezTo>
                  <a:cubicBezTo>
                    <a:pt x="550" y="524"/>
                    <a:pt x="550" y="524"/>
                    <a:pt x="550" y="524"/>
                  </a:cubicBezTo>
                  <a:cubicBezTo>
                    <a:pt x="588" y="463"/>
                    <a:pt x="588" y="463"/>
                    <a:pt x="588" y="463"/>
                  </a:cubicBezTo>
                  <a:cubicBezTo>
                    <a:pt x="626" y="403"/>
                    <a:pt x="626" y="403"/>
                    <a:pt x="626" y="403"/>
                  </a:cubicBezTo>
                  <a:cubicBezTo>
                    <a:pt x="666" y="343"/>
                    <a:pt x="666" y="343"/>
                    <a:pt x="666" y="343"/>
                  </a:cubicBezTo>
                  <a:cubicBezTo>
                    <a:pt x="706" y="286"/>
                    <a:pt x="706" y="286"/>
                    <a:pt x="706" y="286"/>
                  </a:cubicBezTo>
                  <a:cubicBezTo>
                    <a:pt x="747" y="228"/>
                    <a:pt x="747" y="228"/>
                    <a:pt x="747" y="228"/>
                  </a:cubicBezTo>
                  <a:cubicBezTo>
                    <a:pt x="791" y="172"/>
                    <a:pt x="791" y="172"/>
                    <a:pt x="791" y="172"/>
                  </a:cubicBezTo>
                  <a:lnTo>
                    <a:pt x="808" y="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4026282" y="4071540"/>
              <a:ext cx="318881" cy="1731311"/>
            </a:xfrm>
            <a:custGeom>
              <a:avLst/>
              <a:gdLst/>
              <a:ahLst/>
              <a:cxnLst>
                <a:cxn ang="0">
                  <a:pos x="0" y="4396"/>
                </a:cxn>
                <a:cxn ang="0">
                  <a:pos x="0" y="4396"/>
                </a:cxn>
                <a:cxn ang="0">
                  <a:pos x="0" y="439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172"/>
                </a:cxn>
                <a:cxn ang="0">
                  <a:pos x="103" y="286"/>
                </a:cxn>
                <a:cxn ang="0">
                  <a:pos x="183" y="403"/>
                </a:cxn>
                <a:cxn ang="0">
                  <a:pos x="257" y="524"/>
                </a:cxn>
                <a:cxn ang="0">
                  <a:pos x="327" y="649"/>
                </a:cxn>
                <a:cxn ang="0">
                  <a:pos x="393" y="777"/>
                </a:cxn>
                <a:cxn ang="0">
                  <a:pos x="451" y="908"/>
                </a:cxn>
                <a:cxn ang="0">
                  <a:pos x="505" y="1041"/>
                </a:cxn>
                <a:cxn ang="0">
                  <a:pos x="552" y="1178"/>
                </a:cxn>
                <a:cxn ang="0">
                  <a:pos x="595" y="1317"/>
                </a:cxn>
                <a:cxn ang="0">
                  <a:pos x="631" y="1459"/>
                </a:cxn>
                <a:cxn ang="0">
                  <a:pos x="661" y="1603"/>
                </a:cxn>
                <a:cxn ang="0">
                  <a:pos x="684" y="1748"/>
                </a:cxn>
                <a:cxn ang="0">
                  <a:pos x="701" y="1896"/>
                </a:cxn>
                <a:cxn ang="0">
                  <a:pos x="711" y="2046"/>
                </a:cxn>
                <a:cxn ang="0">
                  <a:pos x="714" y="2199"/>
                </a:cxn>
                <a:cxn ang="0">
                  <a:pos x="711" y="2350"/>
                </a:cxn>
                <a:cxn ang="0">
                  <a:pos x="701" y="2500"/>
                </a:cxn>
                <a:cxn ang="0">
                  <a:pos x="684" y="2648"/>
                </a:cxn>
                <a:cxn ang="0">
                  <a:pos x="661" y="2793"/>
                </a:cxn>
                <a:cxn ang="0">
                  <a:pos x="631" y="2937"/>
                </a:cxn>
                <a:cxn ang="0">
                  <a:pos x="595" y="3080"/>
                </a:cxn>
                <a:cxn ang="0">
                  <a:pos x="552" y="3218"/>
                </a:cxn>
                <a:cxn ang="0">
                  <a:pos x="505" y="3355"/>
                </a:cxn>
                <a:cxn ang="0">
                  <a:pos x="451" y="3488"/>
                </a:cxn>
                <a:cxn ang="0">
                  <a:pos x="393" y="3619"/>
                </a:cxn>
                <a:cxn ang="0">
                  <a:pos x="327" y="3747"/>
                </a:cxn>
                <a:cxn ang="0">
                  <a:pos x="257" y="3871"/>
                </a:cxn>
                <a:cxn ang="0">
                  <a:pos x="183" y="3993"/>
                </a:cxn>
                <a:cxn ang="0">
                  <a:pos x="103" y="4111"/>
                </a:cxn>
                <a:cxn ang="0">
                  <a:pos x="18" y="4225"/>
                </a:cxn>
              </a:cxnLst>
              <a:rect l="0" t="0" r="r" b="b"/>
              <a:pathLst>
                <a:path w="809" h="4396">
                  <a:moveTo>
                    <a:pt x="0" y="4246"/>
                  </a:move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0" y="4396"/>
                    <a:pt x="0" y="4396"/>
                    <a:pt x="0" y="4396"/>
                  </a:cubicBezTo>
                  <a:cubicBezTo>
                    <a:pt x="504" y="3802"/>
                    <a:pt x="809" y="3034"/>
                    <a:pt x="809" y="2199"/>
                  </a:cubicBezTo>
                  <a:cubicBezTo>
                    <a:pt x="809" y="1362"/>
                    <a:pt x="504" y="59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60" y="228"/>
                    <a:pt x="60" y="228"/>
                    <a:pt x="60" y="228"/>
                  </a:cubicBezTo>
                  <a:cubicBezTo>
                    <a:pt x="103" y="286"/>
                    <a:pt x="103" y="286"/>
                    <a:pt x="103" y="286"/>
                  </a:cubicBezTo>
                  <a:cubicBezTo>
                    <a:pt x="143" y="343"/>
                    <a:pt x="143" y="343"/>
                    <a:pt x="143" y="343"/>
                  </a:cubicBezTo>
                  <a:cubicBezTo>
                    <a:pt x="183" y="403"/>
                    <a:pt x="183" y="403"/>
                    <a:pt x="183" y="403"/>
                  </a:cubicBezTo>
                  <a:cubicBezTo>
                    <a:pt x="222" y="463"/>
                    <a:pt x="222" y="463"/>
                    <a:pt x="222" y="463"/>
                  </a:cubicBezTo>
                  <a:cubicBezTo>
                    <a:pt x="257" y="524"/>
                    <a:pt x="257" y="524"/>
                    <a:pt x="257" y="524"/>
                  </a:cubicBezTo>
                  <a:cubicBezTo>
                    <a:pt x="293" y="586"/>
                    <a:pt x="293" y="586"/>
                    <a:pt x="293" y="586"/>
                  </a:cubicBezTo>
                  <a:cubicBezTo>
                    <a:pt x="327" y="649"/>
                    <a:pt x="327" y="649"/>
                    <a:pt x="327" y="649"/>
                  </a:cubicBezTo>
                  <a:cubicBezTo>
                    <a:pt x="360" y="713"/>
                    <a:pt x="360" y="713"/>
                    <a:pt x="360" y="713"/>
                  </a:cubicBezTo>
                  <a:cubicBezTo>
                    <a:pt x="393" y="777"/>
                    <a:pt x="393" y="777"/>
                    <a:pt x="393" y="777"/>
                  </a:cubicBezTo>
                  <a:cubicBezTo>
                    <a:pt x="423" y="843"/>
                    <a:pt x="423" y="843"/>
                    <a:pt x="423" y="843"/>
                  </a:cubicBezTo>
                  <a:cubicBezTo>
                    <a:pt x="451" y="908"/>
                    <a:pt x="451" y="908"/>
                    <a:pt x="451" y="908"/>
                  </a:cubicBezTo>
                  <a:cubicBezTo>
                    <a:pt x="478" y="974"/>
                    <a:pt x="478" y="974"/>
                    <a:pt x="478" y="974"/>
                  </a:cubicBezTo>
                  <a:cubicBezTo>
                    <a:pt x="505" y="1041"/>
                    <a:pt x="505" y="1041"/>
                    <a:pt x="505" y="1041"/>
                  </a:cubicBezTo>
                  <a:cubicBezTo>
                    <a:pt x="530" y="1109"/>
                    <a:pt x="530" y="1109"/>
                    <a:pt x="530" y="1109"/>
                  </a:cubicBezTo>
                  <a:cubicBezTo>
                    <a:pt x="552" y="1178"/>
                    <a:pt x="552" y="1178"/>
                    <a:pt x="552" y="1178"/>
                  </a:cubicBezTo>
                  <a:cubicBezTo>
                    <a:pt x="574" y="1248"/>
                    <a:pt x="574" y="1248"/>
                    <a:pt x="574" y="1248"/>
                  </a:cubicBezTo>
                  <a:cubicBezTo>
                    <a:pt x="595" y="1317"/>
                    <a:pt x="595" y="1317"/>
                    <a:pt x="595" y="1317"/>
                  </a:cubicBezTo>
                  <a:cubicBezTo>
                    <a:pt x="614" y="1387"/>
                    <a:pt x="614" y="1387"/>
                    <a:pt x="614" y="1387"/>
                  </a:cubicBezTo>
                  <a:cubicBezTo>
                    <a:pt x="631" y="1459"/>
                    <a:pt x="631" y="1459"/>
                    <a:pt x="631" y="1459"/>
                  </a:cubicBezTo>
                  <a:cubicBezTo>
                    <a:pt x="647" y="1530"/>
                    <a:pt x="647" y="1530"/>
                    <a:pt x="647" y="1530"/>
                  </a:cubicBezTo>
                  <a:cubicBezTo>
                    <a:pt x="661" y="1603"/>
                    <a:pt x="661" y="1603"/>
                    <a:pt x="661" y="1603"/>
                  </a:cubicBezTo>
                  <a:cubicBezTo>
                    <a:pt x="672" y="1675"/>
                    <a:pt x="672" y="1675"/>
                    <a:pt x="672" y="1675"/>
                  </a:cubicBezTo>
                  <a:cubicBezTo>
                    <a:pt x="684" y="1748"/>
                    <a:pt x="684" y="1748"/>
                    <a:pt x="684" y="1748"/>
                  </a:cubicBezTo>
                  <a:cubicBezTo>
                    <a:pt x="692" y="1822"/>
                    <a:pt x="692" y="1822"/>
                    <a:pt x="692" y="1822"/>
                  </a:cubicBezTo>
                  <a:cubicBezTo>
                    <a:pt x="701" y="1896"/>
                    <a:pt x="701" y="1896"/>
                    <a:pt x="701" y="1896"/>
                  </a:cubicBezTo>
                  <a:cubicBezTo>
                    <a:pt x="706" y="1971"/>
                    <a:pt x="706" y="1971"/>
                    <a:pt x="706" y="1971"/>
                  </a:cubicBezTo>
                  <a:cubicBezTo>
                    <a:pt x="711" y="2046"/>
                    <a:pt x="711" y="2046"/>
                    <a:pt x="711" y="2046"/>
                  </a:cubicBezTo>
                  <a:cubicBezTo>
                    <a:pt x="714" y="2122"/>
                    <a:pt x="714" y="2122"/>
                    <a:pt x="714" y="2122"/>
                  </a:cubicBezTo>
                  <a:cubicBezTo>
                    <a:pt x="714" y="2199"/>
                    <a:pt x="714" y="2199"/>
                    <a:pt x="714" y="2199"/>
                  </a:cubicBezTo>
                  <a:cubicBezTo>
                    <a:pt x="714" y="2274"/>
                    <a:pt x="714" y="2274"/>
                    <a:pt x="714" y="2274"/>
                  </a:cubicBezTo>
                  <a:cubicBezTo>
                    <a:pt x="711" y="2350"/>
                    <a:pt x="711" y="2350"/>
                    <a:pt x="711" y="2350"/>
                  </a:cubicBezTo>
                  <a:cubicBezTo>
                    <a:pt x="706" y="2425"/>
                    <a:pt x="706" y="2425"/>
                    <a:pt x="706" y="2425"/>
                  </a:cubicBezTo>
                  <a:cubicBezTo>
                    <a:pt x="701" y="2500"/>
                    <a:pt x="701" y="2500"/>
                    <a:pt x="701" y="2500"/>
                  </a:cubicBezTo>
                  <a:cubicBezTo>
                    <a:pt x="692" y="2574"/>
                    <a:pt x="692" y="2574"/>
                    <a:pt x="692" y="2574"/>
                  </a:cubicBezTo>
                  <a:cubicBezTo>
                    <a:pt x="684" y="2648"/>
                    <a:pt x="684" y="2648"/>
                    <a:pt x="684" y="2648"/>
                  </a:cubicBezTo>
                  <a:cubicBezTo>
                    <a:pt x="672" y="2721"/>
                    <a:pt x="672" y="2721"/>
                    <a:pt x="672" y="2721"/>
                  </a:cubicBezTo>
                  <a:cubicBezTo>
                    <a:pt x="661" y="2793"/>
                    <a:pt x="661" y="2793"/>
                    <a:pt x="661" y="2793"/>
                  </a:cubicBezTo>
                  <a:cubicBezTo>
                    <a:pt x="647" y="2866"/>
                    <a:pt x="647" y="2866"/>
                    <a:pt x="647" y="2866"/>
                  </a:cubicBezTo>
                  <a:cubicBezTo>
                    <a:pt x="631" y="2937"/>
                    <a:pt x="631" y="2937"/>
                    <a:pt x="631" y="2937"/>
                  </a:cubicBezTo>
                  <a:cubicBezTo>
                    <a:pt x="614" y="3009"/>
                    <a:pt x="614" y="3009"/>
                    <a:pt x="614" y="3009"/>
                  </a:cubicBezTo>
                  <a:cubicBezTo>
                    <a:pt x="595" y="3080"/>
                    <a:pt x="595" y="3080"/>
                    <a:pt x="595" y="3080"/>
                  </a:cubicBezTo>
                  <a:cubicBezTo>
                    <a:pt x="574" y="3148"/>
                    <a:pt x="574" y="3148"/>
                    <a:pt x="574" y="3148"/>
                  </a:cubicBezTo>
                  <a:cubicBezTo>
                    <a:pt x="552" y="3218"/>
                    <a:pt x="552" y="3218"/>
                    <a:pt x="552" y="3218"/>
                  </a:cubicBezTo>
                  <a:cubicBezTo>
                    <a:pt x="530" y="3287"/>
                    <a:pt x="530" y="3287"/>
                    <a:pt x="530" y="3287"/>
                  </a:cubicBezTo>
                  <a:cubicBezTo>
                    <a:pt x="505" y="3355"/>
                    <a:pt x="505" y="3355"/>
                    <a:pt x="505" y="3355"/>
                  </a:cubicBezTo>
                  <a:cubicBezTo>
                    <a:pt x="478" y="3422"/>
                    <a:pt x="478" y="3422"/>
                    <a:pt x="478" y="3422"/>
                  </a:cubicBezTo>
                  <a:cubicBezTo>
                    <a:pt x="451" y="3488"/>
                    <a:pt x="451" y="3488"/>
                    <a:pt x="451" y="3488"/>
                  </a:cubicBezTo>
                  <a:cubicBezTo>
                    <a:pt x="423" y="3555"/>
                    <a:pt x="423" y="3555"/>
                    <a:pt x="423" y="3555"/>
                  </a:cubicBezTo>
                  <a:cubicBezTo>
                    <a:pt x="393" y="3619"/>
                    <a:pt x="393" y="3619"/>
                    <a:pt x="393" y="3619"/>
                  </a:cubicBezTo>
                  <a:cubicBezTo>
                    <a:pt x="361" y="3683"/>
                    <a:pt x="361" y="3683"/>
                    <a:pt x="361" y="3683"/>
                  </a:cubicBezTo>
                  <a:cubicBezTo>
                    <a:pt x="327" y="3747"/>
                    <a:pt x="327" y="3747"/>
                    <a:pt x="327" y="3747"/>
                  </a:cubicBezTo>
                  <a:cubicBezTo>
                    <a:pt x="293" y="3810"/>
                    <a:pt x="293" y="3810"/>
                    <a:pt x="293" y="3810"/>
                  </a:cubicBezTo>
                  <a:cubicBezTo>
                    <a:pt x="257" y="3871"/>
                    <a:pt x="257" y="3871"/>
                    <a:pt x="257" y="3871"/>
                  </a:cubicBezTo>
                  <a:cubicBezTo>
                    <a:pt x="222" y="3933"/>
                    <a:pt x="222" y="3933"/>
                    <a:pt x="222" y="3933"/>
                  </a:cubicBezTo>
                  <a:cubicBezTo>
                    <a:pt x="183" y="3993"/>
                    <a:pt x="183" y="3993"/>
                    <a:pt x="183" y="3993"/>
                  </a:cubicBezTo>
                  <a:cubicBezTo>
                    <a:pt x="143" y="4053"/>
                    <a:pt x="143" y="4053"/>
                    <a:pt x="143" y="4053"/>
                  </a:cubicBezTo>
                  <a:cubicBezTo>
                    <a:pt x="103" y="4111"/>
                    <a:pt x="103" y="4111"/>
                    <a:pt x="103" y="4111"/>
                  </a:cubicBezTo>
                  <a:cubicBezTo>
                    <a:pt x="60" y="4168"/>
                    <a:pt x="60" y="4168"/>
                    <a:pt x="60" y="4168"/>
                  </a:cubicBezTo>
                  <a:cubicBezTo>
                    <a:pt x="18" y="4225"/>
                    <a:pt x="18" y="4225"/>
                    <a:pt x="18" y="4225"/>
                  </a:cubicBezTo>
                  <a:lnTo>
                    <a:pt x="0" y="42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8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zh-TW"/>
            </a:p>
          </p:txBody>
        </p:sp>
      </p:grp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校園漫遊</a:t>
            </a:r>
            <a:endParaRPr lang="en-US" altLang="zh-TW" sz="4400" b="1" dirty="0" smtClean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507" y="864848"/>
            <a:ext cx="7056438" cy="3140216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</a:rPr>
              <a:t>目前已</a:t>
            </a:r>
            <a:r>
              <a:rPr lang="zh-TW" altLang="en-US" dirty="0" smtClean="0">
                <a:solidFill>
                  <a:srgbClr val="000000"/>
                </a:solidFill>
              </a:rPr>
              <a:t>和</a:t>
            </a:r>
            <a:r>
              <a:rPr lang="en-US" altLang="zh-TW" dirty="0" smtClean="0">
                <a:solidFill>
                  <a:srgbClr val="000000"/>
                </a:solidFill>
              </a:rPr>
              <a:t>13</a:t>
            </a:r>
            <a:r>
              <a:rPr lang="zh-TW" altLang="en-US" dirty="0" smtClean="0">
                <a:solidFill>
                  <a:srgbClr val="000000"/>
                </a:solidFill>
              </a:rPr>
              <a:t>所大學及</a:t>
            </a:r>
            <a:r>
              <a:rPr lang="en-US" altLang="zh-TW" dirty="0" smtClean="0">
                <a:solidFill>
                  <a:srgbClr val="000000"/>
                </a:solidFill>
              </a:rPr>
              <a:t>28</a:t>
            </a:r>
            <a:r>
              <a:rPr lang="zh-TW" altLang="en-US" dirty="0" smtClean="0">
                <a:solidFill>
                  <a:srgbClr val="000000"/>
                </a:solidFill>
              </a:rPr>
              <a:t>所市內國高中完成漫遊介接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臺北城市科技大學、淡江大學、文化大學、東吳大學、臺北教育大學、國立空中大學、北科大、大同大學、國立臺北商業大學、台灣科技大學、臺北市立大學、致理大學及國立台灣</a:t>
            </a:r>
            <a:r>
              <a:rPr lang="zh-TW" altLang="en-US" dirty="0" smtClean="0">
                <a:solidFill>
                  <a:srgbClr val="000000"/>
                </a:solidFill>
              </a:rPr>
              <a:t>師範大學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擴大</a:t>
            </a:r>
            <a:r>
              <a:rPr lang="zh-TW" altLang="en-US" dirty="0">
                <a:solidFill>
                  <a:srgbClr val="000000"/>
                </a:solidFill>
              </a:rPr>
              <a:t>大專院校師生帳號使用範圍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0000"/>
                </a:solidFill>
              </a:rPr>
              <a:t>於</a:t>
            </a:r>
            <a:r>
              <a:rPr lang="en-US" altLang="zh-TW" dirty="0">
                <a:solidFill>
                  <a:srgbClr val="000000"/>
                </a:solidFill>
              </a:rPr>
              <a:t>9,000</a:t>
            </a:r>
            <a:r>
              <a:rPr lang="zh-TW" altLang="en-US" dirty="0">
                <a:solidFill>
                  <a:srgbClr val="000000"/>
                </a:solidFill>
              </a:rPr>
              <a:t>多熱點免費無線上網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0000"/>
                </a:solidFill>
              </a:rPr>
              <a:t>使用學校</a:t>
            </a:r>
            <a:r>
              <a:rPr lang="zh-TW" altLang="en-US" dirty="0">
                <a:solidFill>
                  <a:srgbClr val="000000"/>
                </a:solidFill>
              </a:rPr>
              <a:t>帳號於</a:t>
            </a:r>
            <a:r>
              <a:rPr lang="zh-TW" altLang="en-US" dirty="0" smtClean="0">
                <a:solidFill>
                  <a:srgbClr val="000000"/>
                </a:solidFill>
              </a:rPr>
              <a:t>聯盟成員上網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r>
              <a:rPr lang="zh-TW" altLang="en-US" dirty="0" smtClean="0">
                <a:solidFill>
                  <a:srgbClr val="000000"/>
                </a:solidFill>
              </a:rPr>
              <a:t>民眾</a:t>
            </a:r>
            <a:r>
              <a:rPr lang="zh-TW" altLang="en-US" dirty="0">
                <a:solidFill>
                  <a:srgbClr val="000000"/>
                </a:solidFill>
              </a:rPr>
              <a:t>使用便利性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zh-TW" altLang="en-US" dirty="0">
                <a:solidFill>
                  <a:srgbClr val="000000"/>
                </a:solidFill>
              </a:rPr>
              <a:t>一個帳號</a:t>
            </a:r>
            <a:r>
              <a:rPr lang="zh-TW" altLang="en-US" dirty="0" smtClean="0">
                <a:solidFill>
                  <a:srgbClr val="000000"/>
                </a:solidFill>
              </a:rPr>
              <a:t>暢遊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zh-TW" altLang="en-US" dirty="0" smtClean="0">
                <a:solidFill>
                  <a:srgbClr val="000000"/>
                </a:solidFill>
              </a:rPr>
              <a:t>台北免費</a:t>
            </a:r>
            <a:r>
              <a:rPr lang="zh-TW" altLang="en-US" dirty="0">
                <a:solidFill>
                  <a:srgbClr val="000000"/>
                </a:solidFill>
              </a:rPr>
              <a:t>無線網路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sp>
        <p:nvSpPr>
          <p:cNvPr id="74" name="Прямоугольник 121"/>
          <p:cNvSpPr>
            <a:spLocks noChangeArrowheads="1"/>
          </p:cNvSpPr>
          <p:nvPr/>
        </p:nvSpPr>
        <p:spPr bwMode="auto">
          <a:xfrm rot="19328095">
            <a:off x="5369640" y="4785690"/>
            <a:ext cx="31047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Taipei</a:t>
            </a:r>
            <a:r>
              <a:rPr lang="zh-TW" alt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Free</a:t>
            </a:r>
            <a:endParaRPr lang="en-US" altLang="zh-TW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臺北無線網路聯盟</a:t>
            </a:r>
            <a:endParaRPr lang="en-US" altLang="zh-TW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校園漫遊</a:t>
            </a:r>
            <a:endParaRPr lang="en-US" altLang="zh-TW" sz="4400" b="1" dirty="0" smtClean="0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24647"/>
              </p:ext>
            </p:extLst>
          </p:nvPr>
        </p:nvGraphicFramePr>
        <p:xfrm>
          <a:off x="2072844" y="1532785"/>
          <a:ext cx="6481764" cy="4602676"/>
        </p:xfrm>
        <a:graphic>
          <a:graphicData uri="http://schemas.openxmlformats.org/drawingml/2006/table">
            <a:tbl>
              <a:tblPr/>
              <a:tblGrid>
                <a:gridCol w="3240882"/>
                <a:gridCol w="3240882"/>
              </a:tblGrid>
              <a:tr h="306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/>
                        </a:rPr>
                        <a:t>室內熱點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/>
                        </a:rPr>
                        <a:t>室外熱點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77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市府大樓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主要街道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各行政區行政中心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公園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48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市立圖書館暨各分館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商圈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市立聯合醫院各院區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戶外休憩場所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捷運站及地下街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觀光夜市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公有停車場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智慧公車亭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文化育樂場所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公車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5507" y="864849"/>
            <a:ext cx="7056438" cy="6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dirty="0">
                <a:solidFill>
                  <a:srgbClr val="000000"/>
                </a:solidFill>
              </a:rPr>
              <a:t>Taipei F</a:t>
            </a:r>
            <a:r>
              <a:rPr lang="en-US" altLang="zh-TW" dirty="0" smtClean="0">
                <a:solidFill>
                  <a:srgbClr val="000000"/>
                </a:solidFill>
              </a:rPr>
              <a:t>ree</a:t>
            </a:r>
            <a:r>
              <a:rPr lang="zh-TW" altLang="en-US" dirty="0" smtClean="0">
                <a:solidFill>
                  <a:srgbClr val="000000"/>
                </a:solidFill>
              </a:rPr>
              <a:t> 熱點區域。</a:t>
            </a:r>
            <a:endParaRPr lang="en-US" altLang="zh-TW" sz="2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 </a:t>
            </a:r>
            <a:r>
              <a:rPr lang="en-US" altLang="zh-TW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漫遊機制有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種方式</a:t>
            </a:r>
            <a:endParaRPr lang="en-US" altLang="zh-TW" sz="3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1520" y="1571725"/>
            <a:ext cx="8480850" cy="52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zh-TW" altLang="en-US" dirty="0" smtClean="0">
                <a:solidFill>
                  <a:srgbClr val="000000"/>
                </a:solidFill>
              </a:rPr>
              <a:t>無線</a:t>
            </a:r>
            <a:r>
              <a:rPr lang="zh-TW" altLang="en-US" dirty="0">
                <a:solidFill>
                  <a:srgbClr val="000000"/>
                </a:solidFill>
              </a:rPr>
              <a:t>控制器是否支援</a:t>
            </a:r>
            <a:r>
              <a:rPr lang="en-US" altLang="zh-TW" dirty="0" err="1">
                <a:solidFill>
                  <a:srgbClr val="000000"/>
                </a:solidFill>
              </a:rPr>
              <a:t>wispr</a:t>
            </a:r>
            <a:r>
              <a:rPr lang="zh-TW" altLang="en-US" dirty="0" smtClean="0">
                <a:solidFill>
                  <a:srgbClr val="000000"/>
                </a:solidFill>
              </a:rPr>
              <a:t>機制</a:t>
            </a:r>
            <a:r>
              <a:rPr lang="en-US" altLang="zh-TW" dirty="0" smtClean="0">
                <a:solidFill>
                  <a:srgbClr val="000000"/>
                </a:solidFill>
              </a:rPr>
              <a:t>?</a:t>
            </a:r>
          </a:p>
          <a:p>
            <a:pPr marL="914400" lvl="2" indent="0">
              <a:buNone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55246" y="2275791"/>
            <a:ext cx="9128886" cy="44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TW" dirty="0" err="1" smtClean="0">
                <a:solidFill>
                  <a:srgbClr val="000000"/>
                </a:solidFill>
              </a:rPr>
              <a:t>WebPortal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zh-TW" altLang="en-US" sz="2000" b="0" dirty="0" smtClean="0">
                <a:solidFill>
                  <a:srgbClr val="000000"/>
                </a:solidFill>
              </a:rPr>
              <a:t>若以</a:t>
            </a:r>
            <a:r>
              <a:rPr lang="en-US" altLang="zh-TW" sz="2000" b="0" dirty="0" smtClean="0">
                <a:solidFill>
                  <a:srgbClr val="000000"/>
                </a:solidFill>
              </a:rPr>
              <a:t>TPE-Free</a:t>
            </a:r>
            <a:r>
              <a:rPr lang="zh-TW" altLang="en-US" sz="2000" b="0" dirty="0">
                <a:solidFill>
                  <a:srgbClr val="000000"/>
                </a:solidFill>
              </a:rPr>
              <a:t>帳號</a:t>
            </a:r>
            <a:r>
              <a:rPr lang="zh-TW" altLang="en-US" sz="2000" b="0" dirty="0" smtClean="0">
                <a:solidFill>
                  <a:srgbClr val="000000"/>
                </a:solidFill>
              </a:rPr>
              <a:t>登入學校無線</a:t>
            </a:r>
            <a:r>
              <a:rPr lang="zh-TW" altLang="en-US" sz="2000" b="0" dirty="0">
                <a:solidFill>
                  <a:srgbClr val="000000"/>
                </a:solidFill>
              </a:rPr>
              <a:t>認證網頁時，需</a:t>
            </a:r>
            <a:r>
              <a:rPr lang="zh-TW" altLang="en-US" sz="2000" b="0" dirty="0" smtClean="0">
                <a:solidFill>
                  <a:srgbClr val="000000"/>
                </a:solidFill>
              </a:rPr>
              <a:t>導向新</a:t>
            </a:r>
            <a:r>
              <a:rPr lang="zh-TW" altLang="en-US" sz="2000" b="0" dirty="0">
                <a:solidFill>
                  <a:srgbClr val="000000"/>
                </a:solidFill>
              </a:rPr>
              <a:t>架設的</a:t>
            </a:r>
            <a:r>
              <a:rPr lang="en-US" altLang="zh-TW" sz="2000" b="0" dirty="0">
                <a:solidFill>
                  <a:srgbClr val="000000"/>
                </a:solidFill>
              </a:rPr>
              <a:t>web Portal</a:t>
            </a:r>
          </a:p>
          <a:p>
            <a:pPr marL="457200" lvl="1" indent="0">
              <a:buNone/>
            </a:pPr>
            <a:endParaRPr lang="en-US" altLang="zh-TW" sz="2000" b="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zh-TW" sz="2000" b="0" dirty="0" smtClean="0">
                <a:solidFill>
                  <a:srgbClr val="000000"/>
                </a:solidFill>
              </a:rPr>
              <a:t>Web </a:t>
            </a:r>
            <a:r>
              <a:rPr lang="en-US" altLang="zh-TW" sz="2000" b="0" dirty="0">
                <a:solidFill>
                  <a:srgbClr val="000000"/>
                </a:solidFill>
              </a:rPr>
              <a:t>Portal</a:t>
            </a:r>
            <a:r>
              <a:rPr lang="zh-TW" altLang="en-US" sz="2000" b="0" dirty="0">
                <a:solidFill>
                  <a:srgbClr val="000000"/>
                </a:solidFill>
              </a:rPr>
              <a:t>的</a:t>
            </a:r>
            <a:r>
              <a:rPr lang="zh-TW" altLang="en-US" sz="2000" b="0" dirty="0">
                <a:solidFill>
                  <a:srgbClr val="FF0000"/>
                </a:solidFill>
              </a:rPr>
              <a:t>設定需</a:t>
            </a:r>
            <a:r>
              <a:rPr lang="zh-TW" altLang="en-US" sz="2000" b="0" dirty="0" smtClean="0">
                <a:solidFill>
                  <a:srgbClr val="FF0000"/>
                </a:solidFill>
              </a:rPr>
              <a:t>將輸入帳號</a:t>
            </a:r>
            <a:r>
              <a:rPr lang="zh-TW" altLang="en-US" sz="2000" b="0" dirty="0">
                <a:solidFill>
                  <a:srgbClr val="FF0000"/>
                </a:solidFill>
              </a:rPr>
              <a:t>後面自動加上</a:t>
            </a:r>
            <a:r>
              <a:rPr lang="en-US" altLang="zh-TW" sz="2000" b="0" dirty="0">
                <a:solidFill>
                  <a:srgbClr val="FF0000"/>
                </a:solidFill>
              </a:rPr>
              <a:t>@</a:t>
            </a:r>
            <a:r>
              <a:rPr lang="en-US" altLang="zh-TW" sz="2000" b="0" dirty="0" err="1">
                <a:solidFill>
                  <a:srgbClr val="FF0000"/>
                </a:solidFill>
              </a:rPr>
              <a:t>tanet.tpe</a:t>
            </a:r>
            <a:r>
              <a:rPr lang="zh-TW" altLang="en-US" sz="2000" b="0" dirty="0">
                <a:solidFill>
                  <a:srgbClr val="000000"/>
                </a:solidFill>
              </a:rPr>
              <a:t>，再導向貴單位與及漫遊中心建立的</a:t>
            </a:r>
            <a:r>
              <a:rPr lang="en-US" altLang="zh-TW" sz="2000" b="0" dirty="0">
                <a:solidFill>
                  <a:srgbClr val="000000"/>
                </a:solidFill>
              </a:rPr>
              <a:t>Roaming </a:t>
            </a:r>
            <a:r>
              <a:rPr lang="en-US" altLang="zh-TW" sz="2000" b="0" dirty="0" smtClean="0">
                <a:solidFill>
                  <a:srgbClr val="000000"/>
                </a:solidFill>
              </a:rPr>
              <a:t>server</a:t>
            </a:r>
            <a:r>
              <a:rPr lang="zh-TW" altLang="en-US" sz="2000" b="0" dirty="0" smtClean="0">
                <a:solidFill>
                  <a:srgbClr val="000000"/>
                </a:solidFill>
              </a:rPr>
              <a:t>。</a:t>
            </a:r>
            <a:endParaRPr lang="en-US" altLang="zh-TW" sz="2000" b="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zh-TW" sz="2000" b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zh-TW" sz="2000" b="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zh-TW" sz="2000" b="0" dirty="0" smtClean="0">
              <a:solidFill>
                <a:srgbClr val="00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0000"/>
                </a:solidFill>
              </a:rPr>
              <a:t>無</a:t>
            </a:r>
            <a:r>
              <a:rPr lang="en-US" altLang="zh-TW" dirty="0" err="1" smtClean="0">
                <a:solidFill>
                  <a:srgbClr val="000000"/>
                </a:solidFill>
              </a:rPr>
              <a:t>WebPortal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</a:rPr>
              <a:t>     </a:t>
            </a:r>
            <a:r>
              <a:rPr lang="zh-TW" altLang="en-US" sz="2000" dirty="0" smtClean="0">
                <a:solidFill>
                  <a:srgbClr val="FF0000"/>
                </a:solidFill>
              </a:rPr>
              <a:t>於學校登入</a:t>
            </a:r>
            <a:r>
              <a:rPr lang="zh-TW" altLang="en-US" sz="2000" dirty="0">
                <a:solidFill>
                  <a:srgbClr val="FF0000"/>
                </a:solidFill>
              </a:rPr>
              <a:t>頁面上加註</a:t>
            </a:r>
            <a:r>
              <a:rPr lang="zh-TW" altLang="en-US" sz="2000" dirty="0" smtClean="0">
                <a:solidFill>
                  <a:srgbClr val="FF0000"/>
                </a:solidFill>
              </a:rPr>
              <a:t>說明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</a:rPr>
              <a:t>     範例 </a:t>
            </a:r>
            <a:r>
              <a:rPr lang="en-US" altLang="zh-TW" sz="2000" dirty="0" smtClean="0">
                <a:solidFill>
                  <a:srgbClr val="000000"/>
                </a:solidFill>
              </a:rPr>
              <a:t>:</a:t>
            </a:r>
            <a:r>
              <a:rPr lang="zh-TW" altLang="en-US" sz="2000" dirty="0" smtClean="0">
                <a:solidFill>
                  <a:srgbClr val="000000"/>
                </a:solidFill>
              </a:rPr>
              <a:t> 以</a:t>
            </a:r>
            <a:r>
              <a:rPr lang="en-US" altLang="zh-TW" sz="2000" dirty="0" smtClean="0">
                <a:solidFill>
                  <a:srgbClr val="000000"/>
                </a:solidFill>
              </a:rPr>
              <a:t>TPE-Free</a:t>
            </a:r>
            <a:r>
              <a:rPr lang="zh-TW" altLang="en-US" sz="2000" dirty="0">
                <a:solidFill>
                  <a:srgbClr val="000000"/>
                </a:solidFill>
              </a:rPr>
              <a:t>帳號</a:t>
            </a:r>
            <a:r>
              <a:rPr lang="zh-TW" altLang="en-US" sz="2000" dirty="0" smtClean="0">
                <a:solidFill>
                  <a:srgbClr val="000000"/>
                </a:solidFill>
              </a:rPr>
              <a:t>登錄，</a:t>
            </a:r>
            <a:r>
              <a:rPr lang="zh-TW" altLang="en-US" sz="2000" dirty="0">
                <a:solidFill>
                  <a:srgbClr val="000000"/>
                </a:solidFill>
              </a:rPr>
              <a:t>請</a:t>
            </a:r>
            <a:r>
              <a:rPr lang="zh-TW" altLang="en-US" sz="2000" dirty="0" smtClean="0">
                <a:solidFill>
                  <a:srgbClr val="000000"/>
                </a:solidFill>
              </a:rPr>
              <a:t>於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</a:rPr>
              <a:t>     帳號後加上</a:t>
            </a:r>
            <a:r>
              <a:rPr lang="en-US" altLang="zh-TW" sz="2000" dirty="0" smtClean="0">
                <a:solidFill>
                  <a:srgbClr val="000000"/>
                </a:solidFill>
              </a:rPr>
              <a:t>@ </a:t>
            </a:r>
            <a:r>
              <a:rPr lang="en-US" altLang="zh-TW" sz="2000" dirty="0" err="1">
                <a:solidFill>
                  <a:srgbClr val="000000"/>
                </a:solidFill>
              </a:rPr>
              <a:t>tanet.tpe</a:t>
            </a:r>
            <a:r>
              <a:rPr lang="en-US" altLang="zh-TW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</a:rPr>
              <a:t>，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     例如</a:t>
            </a:r>
            <a:r>
              <a:rPr lang="en-US" altLang="zh-TW" sz="2000" dirty="0">
                <a:solidFill>
                  <a:srgbClr val="000000"/>
                </a:solidFill>
              </a:rPr>
              <a:t>:</a:t>
            </a:r>
            <a:r>
              <a:rPr lang="en-US" altLang="zh-TW" sz="2000" dirty="0" smtClean="0">
                <a:solidFill>
                  <a:srgbClr val="000000"/>
                </a:solidFill>
              </a:rPr>
              <a:t>0939xx@ </a:t>
            </a:r>
            <a:r>
              <a:rPr lang="en-US" altLang="zh-TW" sz="2000" dirty="0" err="1" smtClean="0">
                <a:solidFill>
                  <a:srgbClr val="000000"/>
                </a:solidFill>
              </a:rPr>
              <a:t>tanet.tpe</a:t>
            </a:r>
            <a:r>
              <a:rPr lang="zh-TW" altLang="en-US" sz="2000" dirty="0" smtClean="0">
                <a:solidFill>
                  <a:srgbClr val="000000"/>
                </a:solidFill>
              </a:rPr>
              <a:t>。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     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</a:rPr>
              <a:t>     採取新增一個</a:t>
            </a:r>
            <a:r>
              <a:rPr lang="en-US" altLang="zh-TW" sz="2000" dirty="0" smtClean="0">
                <a:solidFill>
                  <a:srgbClr val="000000"/>
                </a:solidFill>
              </a:rPr>
              <a:t>SSID</a:t>
            </a:r>
            <a:r>
              <a:rPr lang="zh-TW" altLang="en-US" sz="2000" dirty="0">
                <a:solidFill>
                  <a:srgbClr val="000000"/>
                </a:solidFill>
              </a:rPr>
              <a:t>為</a:t>
            </a:r>
            <a:r>
              <a:rPr lang="en-US" altLang="zh-TW" sz="2000" dirty="0">
                <a:solidFill>
                  <a:srgbClr val="000000"/>
                </a:solidFill>
              </a:rPr>
              <a:t>TPE-Free</a:t>
            </a:r>
            <a:r>
              <a:rPr lang="zh-TW" altLang="en-US" sz="2000" dirty="0" smtClean="0">
                <a:solidFill>
                  <a:srgbClr val="000000"/>
                </a:solidFill>
              </a:rPr>
              <a:t>方式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     並於登入頁面加入如下說明：</a:t>
            </a: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000000"/>
                </a:solidFill>
              </a:rPr>
              <a:t>      以</a:t>
            </a:r>
            <a:r>
              <a:rPr lang="en-US" altLang="zh-TW" sz="2000" dirty="0" smtClean="0">
                <a:solidFill>
                  <a:srgbClr val="000000"/>
                </a:solidFill>
              </a:rPr>
              <a:t>TPE-Free</a:t>
            </a:r>
            <a:r>
              <a:rPr lang="zh-TW" altLang="en-US" sz="2000" dirty="0">
                <a:solidFill>
                  <a:srgbClr val="000000"/>
                </a:solidFill>
              </a:rPr>
              <a:t>帳號</a:t>
            </a:r>
            <a:r>
              <a:rPr lang="zh-TW" altLang="en-US" sz="2000" dirty="0" smtClean="0">
                <a:solidFill>
                  <a:srgbClr val="000000"/>
                </a:solidFill>
              </a:rPr>
              <a:t>登錄，</a:t>
            </a:r>
            <a:r>
              <a:rPr lang="en-US" altLang="zh-TW" sz="2000" dirty="0">
                <a:solidFill>
                  <a:srgbClr val="000000"/>
                </a:solidFill>
              </a:rPr>
              <a:t> SSID</a:t>
            </a:r>
            <a:r>
              <a:rPr lang="zh-TW" altLang="en-US" sz="2000" dirty="0" smtClean="0">
                <a:solidFill>
                  <a:srgbClr val="000000"/>
                </a:solidFill>
              </a:rPr>
              <a:t>請選擇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000000"/>
                </a:solidFill>
              </a:rPr>
              <a:t>      TPE-Free </a:t>
            </a:r>
            <a:r>
              <a:rPr lang="zh-TW" altLang="en-US" sz="2000" dirty="0" smtClean="0">
                <a:solidFill>
                  <a:srgbClr val="000000"/>
                </a:solidFill>
              </a:rPr>
              <a:t>。跨</a:t>
            </a:r>
            <a:r>
              <a:rPr lang="zh-TW" altLang="en-US" sz="2000" dirty="0">
                <a:solidFill>
                  <a:srgbClr val="000000"/>
                </a:solidFill>
              </a:rPr>
              <a:t>校無線網路漫遊</a:t>
            </a:r>
            <a:r>
              <a:rPr lang="zh-TW" altLang="en-US" sz="2000" dirty="0" smtClean="0">
                <a:solidFill>
                  <a:srgbClr val="000000"/>
                </a:solidFill>
              </a:rPr>
              <a:t>校園  </a:t>
            </a:r>
            <a:endParaRPr lang="en-US" altLang="zh-TW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</a:rPr>
              <a:t>     </a:t>
            </a:r>
            <a:r>
              <a:rPr lang="zh-TW" altLang="en-US" sz="2000" dirty="0" smtClean="0">
                <a:solidFill>
                  <a:srgbClr val="000000"/>
                </a:solidFill>
              </a:rPr>
              <a:t>使用者</a:t>
            </a:r>
            <a:r>
              <a:rPr lang="zh-TW" altLang="en-US" sz="2000" dirty="0">
                <a:solidFill>
                  <a:srgbClr val="000000"/>
                </a:solidFill>
              </a:rPr>
              <a:t>，</a:t>
            </a:r>
            <a:r>
              <a:rPr lang="zh-TW" altLang="en-US" sz="2000" dirty="0" smtClean="0">
                <a:solidFill>
                  <a:srgbClr val="000000"/>
                </a:solidFill>
              </a:rPr>
              <a:t>選擇</a:t>
            </a:r>
            <a:r>
              <a:rPr lang="en-US" altLang="zh-TW" sz="2000" dirty="0" err="1" smtClean="0">
                <a:solidFill>
                  <a:srgbClr val="000000"/>
                </a:solidFill>
              </a:rPr>
              <a:t>TANetRoaming</a:t>
            </a:r>
            <a:r>
              <a:rPr lang="zh-TW" altLang="en-US" sz="2000" dirty="0" smtClean="0">
                <a:solidFill>
                  <a:srgbClr val="000000"/>
                </a:solidFill>
              </a:rPr>
              <a:t>。</a:t>
            </a:r>
            <a:endParaRPr lang="en-US" altLang="zh-TW" sz="20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0738"/>
            <a:ext cx="3384376" cy="14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Taipei Free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856577" y="836712"/>
            <a:ext cx="7117063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聯繫資訊</a:t>
            </a: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785507" y="1537838"/>
            <a:ext cx="7056438" cy="493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</a:rPr>
              <a:t>本局將發文邀請雙北大專院校加入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後續加入請發公文至臺北市政府資訊局，或以</a:t>
            </a:r>
            <a:r>
              <a:rPr lang="en-US" altLang="zh-TW" dirty="0">
                <a:solidFill>
                  <a:schemeClr val="tx1"/>
                </a:solidFill>
              </a:rPr>
              <a:t>Email</a:t>
            </a:r>
            <a:r>
              <a:rPr lang="zh-TW" altLang="en-US" dirty="0">
                <a:solidFill>
                  <a:schemeClr val="tx1"/>
                </a:solidFill>
              </a:rPr>
              <a:t>方式聯絡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聯絡窗口：</a:t>
            </a:r>
            <a:endParaRPr lang="en-US" altLang="zh-TW" dirty="0">
              <a:solidFill>
                <a:schemeClr val="tx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tx1"/>
                </a:solidFill>
              </a:rPr>
              <a:t>黃</a:t>
            </a:r>
            <a:r>
              <a:rPr lang="zh-TW" altLang="en-US" dirty="0">
                <a:solidFill>
                  <a:schemeClr val="tx1"/>
                </a:solidFill>
              </a:rPr>
              <a:t>牧仁 先生</a:t>
            </a:r>
            <a:endParaRPr lang="en-US" altLang="zh-TW" dirty="0">
              <a:solidFill>
                <a:schemeClr val="tx1"/>
              </a:solidFill>
            </a:endParaRPr>
          </a:p>
          <a:p>
            <a:pPr lvl="2"/>
            <a:r>
              <a:rPr lang="zh-TW" altLang="en-US" dirty="0">
                <a:solidFill>
                  <a:schemeClr val="tx1"/>
                </a:solidFill>
              </a:rPr>
              <a:t>電話：</a:t>
            </a:r>
            <a:r>
              <a:rPr lang="en-US" altLang="zh-TW" dirty="0">
                <a:solidFill>
                  <a:schemeClr val="tx1"/>
                </a:solidFill>
              </a:rPr>
              <a:t>2720-8889</a:t>
            </a:r>
            <a:r>
              <a:rPr lang="zh-TW" altLang="en-US" dirty="0">
                <a:solidFill>
                  <a:schemeClr val="tx1"/>
                </a:solidFill>
              </a:rPr>
              <a:t>或</a:t>
            </a:r>
            <a:r>
              <a:rPr lang="en-US" altLang="zh-TW" dirty="0">
                <a:solidFill>
                  <a:schemeClr val="tx1"/>
                </a:solidFill>
              </a:rPr>
              <a:t>1999 </a:t>
            </a:r>
            <a:r>
              <a:rPr lang="zh-TW" altLang="en-US" dirty="0">
                <a:solidFill>
                  <a:schemeClr val="tx1"/>
                </a:solidFill>
              </a:rPr>
              <a:t>轉</a:t>
            </a:r>
            <a:r>
              <a:rPr lang="en-US" altLang="zh-TW" dirty="0" smtClean="0">
                <a:solidFill>
                  <a:schemeClr val="tx1"/>
                </a:solidFill>
              </a:rPr>
              <a:t>8573</a:t>
            </a:r>
            <a:endParaRPr lang="en-US" altLang="zh-TW" dirty="0">
              <a:solidFill>
                <a:schemeClr val="tx1"/>
              </a:solidFill>
            </a:endParaRPr>
          </a:p>
          <a:p>
            <a:pPr lvl="2"/>
            <a:r>
              <a:rPr lang="en-US" altLang="zh-TW" dirty="0" smtClean="0">
                <a:solidFill>
                  <a:schemeClr val="tx1"/>
                </a:solidFill>
              </a:rPr>
              <a:t>Email : </a:t>
            </a:r>
            <a:r>
              <a:rPr lang="en-US" altLang="zh-TW" dirty="0" smtClean="0">
                <a:solidFill>
                  <a:schemeClr val="tx1"/>
                </a:solidFill>
                <a:hlinkClick r:id="rId6"/>
              </a:rPr>
              <a:t>ic-askemm@mail.taipei.gov.tw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</a:rPr>
              <a:t>施婕瑄 股長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2"/>
            <a:r>
              <a:rPr lang="zh-TW" altLang="en-US" dirty="0" smtClean="0">
                <a:solidFill>
                  <a:schemeClr val="tx1"/>
                </a:solidFill>
              </a:rPr>
              <a:t>電話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2720-8889</a:t>
            </a:r>
            <a:r>
              <a:rPr lang="zh-TW" altLang="en-US" dirty="0">
                <a:solidFill>
                  <a:schemeClr val="tx1"/>
                </a:solidFill>
              </a:rPr>
              <a:t>或</a:t>
            </a:r>
            <a:r>
              <a:rPr lang="en-US" altLang="zh-TW" dirty="0">
                <a:solidFill>
                  <a:schemeClr val="tx1"/>
                </a:solidFill>
              </a:rPr>
              <a:t>1999 </a:t>
            </a:r>
            <a:r>
              <a:rPr lang="zh-TW" altLang="en-US" dirty="0">
                <a:solidFill>
                  <a:schemeClr val="tx1"/>
                </a:solidFill>
              </a:rPr>
              <a:t>轉</a:t>
            </a:r>
            <a:r>
              <a:rPr lang="en-US" altLang="zh-TW" dirty="0">
                <a:solidFill>
                  <a:schemeClr val="tx1"/>
                </a:solidFill>
              </a:rPr>
              <a:t>8569</a:t>
            </a:r>
          </a:p>
          <a:p>
            <a:pPr lvl="2"/>
            <a:r>
              <a:rPr lang="en-US" altLang="zh-TW" dirty="0">
                <a:solidFill>
                  <a:schemeClr val="tx1"/>
                </a:solidFill>
              </a:rPr>
              <a:t>Email : </a:t>
            </a:r>
            <a:r>
              <a:rPr lang="en-US" altLang="zh-TW" dirty="0" smtClean="0">
                <a:solidFill>
                  <a:schemeClr val="tx1"/>
                </a:solidFill>
                <a:hlinkClick r:id="rId7"/>
              </a:rPr>
              <a:t>ic-mischa@mail.taipei.gov.tw</a:t>
            </a:r>
            <a:endParaRPr lang="en-US" altLang="zh-TW" dirty="0">
              <a:solidFill>
                <a:schemeClr val="tx1"/>
              </a:solidFill>
            </a:endParaRPr>
          </a:p>
          <a:p>
            <a:pPr lvl="1"/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5400" dirty="0"/>
              <a:t>簡報完畢  敬請指教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37885"/>
            <a:ext cx="4887317" cy="43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42056"/>
            <a:ext cx="7956550" cy="1268413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附件</a:t>
            </a:r>
            <a:r>
              <a:rPr lang="en-US" altLang="zh-TW" sz="4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1-Taipei Free</a:t>
            </a:r>
            <a:r>
              <a:rPr lang="zh-TW" altLang="en-US" sz="4400" dirty="0" smtClean="0">
                <a:solidFill>
                  <a:schemeClr val="tx1"/>
                </a:solidFill>
              </a:rPr>
              <a:t>服務標示</a:t>
            </a:r>
          </a:p>
        </p:txBody>
      </p:sp>
      <p:pic>
        <p:nvPicPr>
          <p:cNvPr id="5" name="圖片 4" descr="TPE 0809 戶外小貼紙-12x12c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5013"/>
            <a:ext cx="36306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1505400" y="57652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Arial" charset="0"/>
                <a:ea typeface="新細明體" pitchFamily="18" charset="-120"/>
              </a:rPr>
              <a:t>室內、室外</a:t>
            </a: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6732240" y="3835656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Arial" charset="0"/>
                <a:ea typeface="新細明體" pitchFamily="18" charset="-120"/>
              </a:rPr>
              <a:t>公車車內</a:t>
            </a:r>
          </a:p>
        </p:txBody>
      </p:sp>
      <p:pic>
        <p:nvPicPr>
          <p:cNvPr id="8" name="圖片 7" descr="車外貼紙(14X14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62" y="1695413"/>
            <a:ext cx="21637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6588224" y="1988840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Arial" charset="0"/>
                <a:ea typeface="新細明體" pitchFamily="18" charset="-120"/>
              </a:rPr>
              <a:t>公車車外</a:t>
            </a:r>
          </a:p>
        </p:txBody>
      </p:sp>
      <p:pic>
        <p:nvPicPr>
          <p:cNvPr id="11" name="Picture 2" descr="F:\TPE Free\LOGO\公車\公車車內貼紙(18x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1" y="3841015"/>
            <a:ext cx="2223763" cy="28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00" y="6184420"/>
            <a:ext cx="482540" cy="57142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" y="-3526"/>
            <a:ext cx="1656423" cy="4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1172</TotalTime>
  <Words>1304</Words>
  <Application>Microsoft Office PowerPoint</Application>
  <PresentationFormat>如螢幕大小 (4:3)</PresentationFormat>
  <Paragraphs>295</Paragraphs>
  <Slides>17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template</vt:lpstr>
      <vt:lpstr>  Taipei Free  與大專院校漫遊說明</vt:lpstr>
      <vt:lpstr>議程</vt:lpstr>
      <vt:lpstr>Taipei Free 校園漫遊</vt:lpstr>
      <vt:lpstr>Taipei Free 校園漫遊</vt:lpstr>
      <vt:lpstr>Taipei Free 校園漫遊</vt:lpstr>
      <vt:lpstr>加入Taipei Free</vt:lpstr>
      <vt:lpstr>加入Taipei Free</vt:lpstr>
      <vt:lpstr>PowerPoint 簡報</vt:lpstr>
      <vt:lpstr>附件1-Taipei Free服務標示</vt:lpstr>
      <vt:lpstr>附件2-Taipei Free室外服務</vt:lpstr>
      <vt:lpstr>附件3-Taipei Free無線上網的服務範圍(本市聯營公車)</vt:lpstr>
      <vt:lpstr>附件4-Taipei Free無線上網的服務範圍(戶外商圈場所)</vt:lpstr>
      <vt:lpstr>Taipei Free 資訊安全</vt:lpstr>
      <vt:lpstr>Taipei Free 資訊安全</vt:lpstr>
      <vt:lpstr>Taipei Free 資訊安全</vt:lpstr>
      <vt:lpstr>Taipei Free 資訊安全</vt:lpstr>
      <vt:lpstr>Taipei Free 資訊安全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Mischa</dc:creator>
  <cp:lastModifiedBy>劉易儒</cp:lastModifiedBy>
  <cp:revision>107</cp:revision>
  <cp:lastPrinted>2015-11-10T01:26:21Z</cp:lastPrinted>
  <dcterms:created xsi:type="dcterms:W3CDTF">2015-11-08T12:23:05Z</dcterms:created>
  <dcterms:modified xsi:type="dcterms:W3CDTF">2016-10-27T07:51:48Z</dcterms:modified>
</cp:coreProperties>
</file>