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71" r:id="rId5"/>
    <p:sldId id="432" r:id="rId6"/>
    <p:sldId id="428" r:id="rId7"/>
    <p:sldId id="433" r:id="rId8"/>
    <p:sldId id="444" r:id="rId9"/>
    <p:sldId id="435" r:id="rId10"/>
    <p:sldId id="434" r:id="rId11"/>
    <p:sldId id="443" r:id="rId12"/>
    <p:sldId id="441" r:id="rId13"/>
    <p:sldId id="442" r:id="rId14"/>
    <p:sldId id="437" r:id="rId15"/>
    <p:sldId id="438" r:id="rId16"/>
    <p:sldId id="439" r:id="rId17"/>
    <p:sldId id="436" r:id="rId18"/>
    <p:sldId id="42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0971CE"/>
    <a:srgbClr val="32A41F"/>
    <a:srgbClr val="F5C300"/>
    <a:srgbClr val="114C94"/>
    <a:srgbClr val="063E89"/>
    <a:srgbClr val="0782EF"/>
    <a:srgbClr val="FF8F00"/>
    <a:srgbClr val="400099"/>
    <a:srgbClr val="3BA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8983" autoAdjust="0"/>
  </p:normalViewPr>
  <p:slideViewPr>
    <p:cSldViewPr snapToGrid="0" snapToObjects="1">
      <p:cViewPr varScale="1">
        <p:scale>
          <a:sx n="101" d="100"/>
          <a:sy n="101" d="100"/>
        </p:scale>
        <p:origin x="90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B964-C5D2-0C47-BB6A-D7315AF523B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F56FA-2DD1-9C4A-B6A8-F8EE4463C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2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A8953-0624-C746-BDD4-E9F51EF659C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8E1DE-2B0A-B84B-B8C1-38D4BBFC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8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1DE-2B0A-B84B-B8C1-38D4BBFCC2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84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7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做對一次</a:t>
            </a:r>
            <a:r>
              <a:rPr lang="en-US" altLang="zh-TW" dirty="0" smtClean="0"/>
              <a:t>vs</a:t>
            </a:r>
            <a:r>
              <a:rPr lang="zh-TW" altLang="en-US" dirty="0" smtClean="0"/>
              <a:t>不能做錯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1DE-2B0A-B84B-B8C1-38D4BBFCC2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an average 7,000 vulnerabilities reported each year, </a:t>
            </a:r>
          </a:p>
          <a:p>
            <a:r>
              <a:rPr lang="en-US" dirty="0" smtClean="0">
                <a:cs typeface="Arial" charset="0"/>
              </a:rPr>
              <a:t> X-Force Threat Intelligence feed that includes vulnerabilities, known bad URLs, histories of past attacks, etc.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*IBM's X-Force Intelligence Threat Feed (via subscription) based on the real-time monitoring of 13 billion security events per day, on average, for nearly 4,000 clients in more than 130 countries. 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*Geographic: </a:t>
            </a:r>
            <a:r>
              <a:rPr lang="en-US" dirty="0" err="1" smtClean="0">
                <a:cs typeface="Arial" charset="0"/>
              </a:rPr>
              <a:t>maxmind</a:t>
            </a:r>
            <a:r>
              <a:rPr lang="en-US" dirty="0" smtClean="0">
                <a:cs typeface="Arial" charset="0"/>
              </a:rPr>
              <a:t> http://</a:t>
            </a:r>
            <a:r>
              <a:rPr lang="en-US" dirty="0" err="1" smtClean="0">
                <a:cs typeface="Arial" charset="0"/>
              </a:rPr>
              <a:t>www.maxmind.com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*Top Targeted Ports: D-Shield http://</a:t>
            </a:r>
            <a:r>
              <a:rPr lang="en-US" dirty="0" err="1" smtClean="0">
                <a:cs typeface="Arial" charset="0"/>
              </a:rPr>
              <a:t>www.dshield.org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*Botnets: Emerging threats. http://</a:t>
            </a:r>
            <a:r>
              <a:rPr lang="en-US" dirty="0" err="1" smtClean="0">
                <a:cs typeface="Arial" charset="0"/>
              </a:rPr>
              <a:t>www.emergingthreats.net</a:t>
            </a:r>
            <a:r>
              <a:rPr lang="en-US" dirty="0" smtClean="0">
                <a:cs typeface="Arial" charset="0"/>
              </a:rPr>
              <a:t>/rules/emerging-</a:t>
            </a:r>
            <a:r>
              <a:rPr lang="en-US" dirty="0" err="1" smtClean="0">
                <a:cs typeface="Arial" charset="0"/>
              </a:rPr>
              <a:t>botcc.rules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</a:t>
            </a:r>
            <a:r>
              <a:rPr lang="en-US" dirty="0" err="1" smtClean="0">
                <a:cs typeface="Arial" charset="0"/>
              </a:rPr>
              <a:t>Bogon</a:t>
            </a:r>
            <a:r>
              <a:rPr lang="en-US" dirty="0" smtClean="0">
                <a:cs typeface="Arial" charset="0"/>
              </a:rPr>
              <a:t> IPs: http://</a:t>
            </a:r>
            <a:r>
              <a:rPr lang="en-US" dirty="0" err="1" smtClean="0">
                <a:cs typeface="Arial" charset="0"/>
              </a:rPr>
              <a:t>www.cymru.com</a:t>
            </a:r>
            <a:r>
              <a:rPr lang="en-US" dirty="0" smtClean="0">
                <a:cs typeface="Arial" charset="0"/>
              </a:rPr>
              <a:t>/Documents/</a:t>
            </a:r>
            <a:r>
              <a:rPr lang="en-US" dirty="0" err="1" smtClean="0">
                <a:cs typeface="Arial" charset="0"/>
              </a:rPr>
              <a:t>bogon-bn-nonagg.txt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*Hostile Nets: http://</a:t>
            </a:r>
            <a:r>
              <a:rPr lang="en-US" dirty="0" err="1" smtClean="0">
                <a:cs typeface="Arial" charset="0"/>
              </a:rPr>
              <a:t>www.emergingthreats.net</a:t>
            </a:r>
            <a:r>
              <a:rPr lang="en-US" dirty="0" smtClean="0">
                <a:cs typeface="Arial" charset="0"/>
              </a:rPr>
              <a:t>/rules/emerging-</a:t>
            </a:r>
            <a:r>
              <a:rPr lang="en-US" dirty="0" err="1" smtClean="0">
                <a:cs typeface="Arial" charset="0"/>
              </a:rPr>
              <a:t>botcc.rules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*Smurf: http://</a:t>
            </a:r>
            <a:r>
              <a:rPr lang="en-US" dirty="0" err="1" smtClean="0">
                <a:cs typeface="Arial" charset="0"/>
              </a:rPr>
              <a:t>www.emergingthreats.net</a:t>
            </a:r>
            <a:r>
              <a:rPr lang="en-US" dirty="0" smtClean="0">
                <a:cs typeface="Arial" charset="0"/>
              </a:rPr>
              <a:t>/rules/emerging-</a:t>
            </a:r>
            <a:r>
              <a:rPr lang="en-US" dirty="0" err="1" smtClean="0">
                <a:cs typeface="Arial" charset="0"/>
              </a:rPr>
              <a:t>botcc.rules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These services are updated out to our customers through a free auto-update service. This update service also includes updates for event mappings, vulnerability mappings (e.g. CVE, OSBDB ID), applications mappings, new Device Support Modules and updates.</a:t>
            </a:r>
          </a:p>
          <a:p>
            <a:pPr>
              <a:spcBef>
                <a:spcPct val="0"/>
              </a:spcBef>
            </a:pPr>
            <a:endParaRPr lang="en-US" dirty="0">
              <a:cs typeface="Arial" charset="0"/>
            </a:endParaRPr>
          </a:p>
          <a:p>
            <a:endParaRPr lang="en-US" sz="49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EEFA4-7DCB-F94F-AB2C-86C6AE22A7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資安事件一定會發生的前提下，透過偵測機制見微知著，資安設備聯防，並建立快速回復機制與事後稽核舉證</a:t>
            </a:r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5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8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76CF-0973-3840-80B4-2F34B07113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7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76CF-0973-3840-80B4-2F34B07113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Payment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Card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Industry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1DE-2B0A-B84B-B8C1-38D4BBFCC2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21262" y="4609322"/>
            <a:ext cx="1512611" cy="534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285" y="1994876"/>
            <a:ext cx="5803292" cy="7557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05" y="4649477"/>
            <a:ext cx="1443568" cy="44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85" y="470647"/>
            <a:ext cx="3675054" cy="3805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45842" y="5009882"/>
            <a:ext cx="1889527" cy="133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spitali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spita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s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" y="4980623"/>
            <a:ext cx="349885" cy="176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BFBFBF"/>
                </a:solidFill>
              </a:defRPr>
            </a:lvl1pPr>
          </a:lstStyle>
          <a:p>
            <a:fld id="{09062C97-02CD-6342-89E4-061458992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7"/>
          <a:stretch/>
        </p:blipFill>
        <p:spPr>
          <a:xfrm>
            <a:off x="0" y="0"/>
            <a:ext cx="1184424" cy="5143500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948" y="1200151"/>
            <a:ext cx="3456235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1246" y="1200151"/>
            <a:ext cx="3715554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3475" y="4980623"/>
            <a:ext cx="349885" cy="176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062C97-02CD-6342-89E4-061458992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018209" y="4380569"/>
            <a:ext cx="310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0099"/>
                </a:solidFill>
              </a:rPr>
              <a:t>WWW.EXTREMENETWORKS.COM</a:t>
            </a:r>
            <a:endParaRPr lang="en-US" sz="1200" dirty="0">
              <a:solidFill>
                <a:srgbClr val="4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86" y="1704003"/>
            <a:ext cx="4947238" cy="15385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45842" y="5009882"/>
            <a:ext cx="1889527" cy="133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ECAA-BC25-4A20-A0F9-515508910486}" type="slidenum">
              <a:rPr lang="en-US" smtClean="0">
                <a:solidFill>
                  <a:srgbClr val="584A83"/>
                </a:solidFill>
              </a:rPr>
              <a:pPr/>
              <a:t>‹#›</a:t>
            </a:fld>
            <a:endParaRPr lang="en-US" dirty="0">
              <a:solidFill>
                <a:srgbClr val="58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416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er U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wom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c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c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475" cy="51435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3475" y="4978400"/>
            <a:ext cx="278765" cy="165100"/>
          </a:xfrm>
        </p:spPr>
        <p:txBody>
          <a:bodyPr/>
          <a:lstStyle>
            <a:lvl1pPr>
              <a:defRPr/>
            </a:lvl1pPr>
          </a:lstStyle>
          <a:p>
            <a:fld id="{61295A27-98F6-BF4D-B5FC-6D25580A8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8949" y="1"/>
            <a:ext cx="7558646" cy="75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8948" y="1200151"/>
            <a:ext cx="755864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"/>
          <a:stretch/>
        </p:blipFill>
        <p:spPr>
          <a:xfrm>
            <a:off x="8647043" y="4838568"/>
            <a:ext cx="249307" cy="28410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4980623"/>
            <a:ext cx="8606319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08948" y="4972682"/>
            <a:ext cx="30786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©2015 Extreme Networks, Inc.  All rights reserved</a:t>
            </a:r>
            <a:endParaRPr lang="en-US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25470" y="4980623"/>
            <a:ext cx="217757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" y="4980623"/>
            <a:ext cx="349885" cy="176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BFBFBF"/>
                </a:solidFill>
              </a:defRPr>
            </a:lvl1pPr>
          </a:lstStyle>
          <a:p>
            <a:fld id="{09062C97-02CD-6342-89E4-061458992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  <p:sldLayoutId id="2147493457" r:id="rId19"/>
    <p:sldLayoutId id="2147493459" r:id="rId20"/>
    <p:sldLayoutId id="2147493468" r:id="rId21"/>
    <p:sldLayoutId id="214749348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400099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75" indent="-16827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737" y="214707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00099"/>
                </a:solidFill>
              </a:rPr>
              <a:t>主動</a:t>
            </a:r>
            <a:r>
              <a:rPr lang="zh-TW" altLang="en-US" sz="2400" dirty="0">
                <a:solidFill>
                  <a:srgbClr val="400099"/>
                </a:solidFill>
              </a:rPr>
              <a:t>式資安防護的</a:t>
            </a:r>
            <a:r>
              <a:rPr lang="zh-TW" altLang="en-US" sz="2400" dirty="0" smtClean="0">
                <a:solidFill>
                  <a:srgbClr val="400099"/>
                </a:solidFill>
              </a:rPr>
              <a:t>轉守為攻</a:t>
            </a:r>
            <a:endParaRPr lang="en-US" sz="2400" dirty="0" smtClean="0">
              <a:solidFill>
                <a:srgbClr val="4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737" y="3283355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400099"/>
                </a:solidFill>
              </a:rPr>
              <a:t>陳瑞建</a:t>
            </a:r>
            <a:endParaRPr lang="en-US" altLang="zh-TW" sz="1600" dirty="0" smtClean="0">
              <a:solidFill>
                <a:srgbClr val="400099"/>
              </a:solidFill>
            </a:endParaRPr>
          </a:p>
          <a:p>
            <a:r>
              <a:rPr lang="en-US" altLang="zh-TW" sz="1600" dirty="0" smtClean="0">
                <a:solidFill>
                  <a:srgbClr val="400099"/>
                </a:solidFill>
              </a:rPr>
              <a:t>Extreme Networks, Inc.</a:t>
            </a:r>
            <a:endParaRPr lang="en-US" altLang="zh-TW" sz="1600" dirty="0" smtClean="0">
              <a:solidFill>
                <a:srgbClr val="400099"/>
              </a:solidFill>
            </a:endParaRPr>
          </a:p>
          <a:p>
            <a:r>
              <a:rPr lang="en-US" sz="1600" dirty="0" smtClean="0">
                <a:solidFill>
                  <a:srgbClr val="400099"/>
                </a:solidFill>
              </a:rPr>
              <a:t>2015.10.30</a:t>
            </a:r>
          </a:p>
        </p:txBody>
      </p:sp>
    </p:spTree>
    <p:extLst>
      <p:ext uri="{BB962C8B-B14F-4D97-AF65-F5344CB8AC3E}">
        <p14:creationId xmlns:p14="http://schemas.microsoft.com/office/powerpoint/2010/main" val="1264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網路拓樸的檢視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308948" y="856343"/>
            <a:ext cx="7558646" cy="373828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Risk Manager</a:t>
            </a:r>
            <a:r>
              <a:rPr lang="zh-TW" altLang="en-US" dirty="0" smtClean="0"/>
              <a:t>支援</a:t>
            </a:r>
            <a:r>
              <a:rPr lang="zh-TW" altLang="en-US" dirty="0"/>
              <a:t>多種</a:t>
            </a:r>
            <a:r>
              <a:rPr lang="zh-TW" altLang="en-US" dirty="0" smtClean="0"/>
              <a:t>網路及安全</a:t>
            </a:r>
            <a:r>
              <a:rPr lang="zh-TW" altLang="en-US" dirty="0"/>
              <a:t>設備（路由</a:t>
            </a:r>
            <a:r>
              <a:rPr lang="zh-TW" altLang="en-US" dirty="0" smtClean="0"/>
              <a:t>器、交換器</a:t>
            </a:r>
            <a:r>
              <a:rPr lang="zh-TW" altLang="en-US" dirty="0"/>
              <a:t>、</a:t>
            </a:r>
            <a:r>
              <a:rPr lang="zh-TW" altLang="en-US" dirty="0" smtClean="0"/>
              <a:t>防火牆，</a:t>
            </a:r>
            <a:r>
              <a:rPr lang="zh-TW" altLang="en-US" dirty="0"/>
              <a:t>及</a:t>
            </a:r>
            <a:r>
              <a:rPr lang="en-US" altLang="zh-TW" dirty="0" smtClean="0"/>
              <a:t>IPS</a:t>
            </a:r>
            <a:r>
              <a:rPr lang="en-US" altLang="zh-TW" dirty="0"/>
              <a:t>/ IDS</a:t>
            </a:r>
            <a:r>
              <a:rPr lang="zh-TW" altLang="en-US" dirty="0"/>
              <a:t>等）</a:t>
            </a:r>
            <a:endParaRPr lang="en-US" altLang="zh-TW" dirty="0"/>
          </a:p>
          <a:p>
            <a:pPr marL="225425" lvl="2" indent="-225425"/>
            <a:r>
              <a:rPr lang="zh-TW" altLang="en-US" sz="2000" dirty="0" smtClean="0"/>
              <a:t>使用</a:t>
            </a:r>
            <a:r>
              <a:rPr lang="zh-TW" altLang="en-US" sz="2000" dirty="0"/>
              <a:t>標準的協定連接到設備，並使用唯讀的權限</a:t>
            </a:r>
            <a:r>
              <a:rPr lang="zh-TW" altLang="en-US" sz="2000" dirty="0" smtClean="0"/>
              <a:t>，讀取設備</a:t>
            </a:r>
            <a:r>
              <a:rPr lang="zh-TW" altLang="en-US" sz="2000" dirty="0"/>
              <a:t>的設定</a:t>
            </a:r>
            <a:endParaRPr lang="en-US" altLang="zh-TW" sz="2000" dirty="0"/>
          </a:p>
          <a:p>
            <a:pPr marL="225425" lvl="2" indent="-225425"/>
            <a:r>
              <a:rPr lang="zh-TW" altLang="en-US" sz="2000" dirty="0" smtClean="0"/>
              <a:t>透過讀取路</a:t>
            </a:r>
            <a:r>
              <a:rPr lang="zh-TW" altLang="en-US" sz="2000" dirty="0"/>
              <a:t>由</a:t>
            </a:r>
            <a:r>
              <a:rPr lang="zh-TW" altLang="en-US" sz="2000" dirty="0" smtClean="0"/>
              <a:t>及鄰接</a:t>
            </a:r>
            <a:r>
              <a:rPr lang="zh-TW" altLang="en-US" sz="2000" dirty="0"/>
              <a:t>的設備資訊，</a:t>
            </a:r>
            <a:r>
              <a:rPr lang="zh-TW" altLang="en-US" sz="2000" dirty="0" smtClean="0"/>
              <a:t>以勾勒出完整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拓樸架構</a:t>
            </a:r>
            <a:endParaRPr lang="en-US" altLang="zh-TW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5C10ABE-EF2E-0E4E-BBEF-24339BB27EF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615" y="2838923"/>
            <a:ext cx="6914507" cy="1953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82563" y="3346244"/>
            <a:ext cx="8734669" cy="3971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9450" lvl="1" indent="-342900">
              <a:buFont typeface="+mj-lt"/>
              <a:buAutoNum type="arabicPeriod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979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弱點評估系統 </a:t>
            </a:r>
            <a:r>
              <a:rPr lang="en-US" altLang="zh-TW" dirty="0" smtClean="0"/>
              <a:t>- </a:t>
            </a:r>
            <a:r>
              <a:rPr lang="en-US" dirty="0" smtClean="0"/>
              <a:t>Vulnerability </a:t>
            </a:r>
            <a:r>
              <a:rPr lang="en-US" dirty="0"/>
              <a:t>Manager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1324" y="746536"/>
            <a:ext cx="3854034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加強弱點問題的評估及確認</a:t>
            </a:r>
            <a:endParaRPr lang="en-US" sz="1700" dirty="0" smtClean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不只</a:t>
            </a:r>
            <a:r>
              <a:rPr lang="en-US" altLang="zh-TW" sz="1500" dirty="0" smtClean="0">
                <a:solidFill>
                  <a:srgbClr val="262626"/>
                </a:solidFill>
                <a:cs typeface="Arial" charset="0"/>
              </a:rPr>
              <a:t>log</a:t>
            </a: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、事件、流量及風險等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內建</a:t>
            </a:r>
            <a:r>
              <a:rPr lang="en-US" altLang="zh-TW" sz="1700" dirty="0" smtClean="0">
                <a:solidFill>
                  <a:srgbClr val="262626"/>
                </a:solidFill>
                <a:cs typeface="Arial" charset="0"/>
              </a:rPr>
              <a:t>P</a:t>
            </a:r>
            <a:r>
              <a:rPr lang="en-US" sz="1700" dirty="0" smtClean="0">
                <a:solidFill>
                  <a:srgbClr val="262626"/>
                </a:solidFill>
                <a:cs typeface="Arial" charset="0"/>
              </a:rPr>
              <a:t>CI</a:t>
            </a: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認證的弱掃系統</a:t>
            </a:r>
            <a:endParaRPr lang="en-US" sz="1700" dirty="0" smtClean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可</a:t>
            </a:r>
            <a:r>
              <a:rPr lang="zh-TW" altLang="en-US" sz="1500" dirty="0">
                <a:solidFill>
                  <a:srgbClr val="262626"/>
                </a:solidFill>
                <a:cs typeface="Arial" charset="0"/>
              </a:rPr>
              <a:t>由</a:t>
            </a:r>
            <a:r>
              <a:rPr lang="en-US" altLang="zh-TW" sz="1500" dirty="0" smtClean="0">
                <a:solidFill>
                  <a:srgbClr val="262626"/>
                </a:solidFill>
                <a:cs typeface="Arial" charset="0"/>
              </a:rPr>
              <a:t>SIEM</a:t>
            </a: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建立、管理並執行弱掃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可依需要隨時執行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充分</a:t>
            </a: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完整的</a:t>
            </a: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弱點評估資訊</a:t>
            </a:r>
            <a:endParaRPr lang="en-US" sz="1700" dirty="0" smtClean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搜尋及過濾需要的資訊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增加資產的資料庫紀錄</a:t>
            </a:r>
            <a:endParaRPr lang="en-US" sz="1700" dirty="0" smtClean="0">
              <a:solidFill>
                <a:srgbClr val="262626"/>
              </a:solidFill>
              <a:cs typeface="Arial" charset="0"/>
            </a:endParaRPr>
          </a:p>
          <a:p>
            <a:pPr lvl="1"/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掃描紀錄、組態設定及安裝的修正紀錄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與</a:t>
            </a:r>
            <a:r>
              <a:rPr lang="en-US" sz="1700" dirty="0" smtClean="0">
                <a:solidFill>
                  <a:srgbClr val="262626"/>
                </a:solidFill>
                <a:cs typeface="Arial" charset="0"/>
              </a:rPr>
              <a:t>National Vulnerability Database (CVE)</a:t>
            </a:r>
            <a:r>
              <a:rPr lang="zh-TW" altLang="en-US" sz="1700" dirty="0" smtClean="0">
                <a:solidFill>
                  <a:srgbClr val="262626"/>
                </a:solidFill>
                <a:cs typeface="Arial" charset="0"/>
              </a:rPr>
              <a:t>同步</a:t>
            </a:r>
            <a:endParaRPr lang="en-US" sz="1700" dirty="0" smtClean="0">
              <a:solidFill>
                <a:srgbClr val="262626"/>
              </a:solidFill>
              <a:cs typeface="Arial" charset="0"/>
            </a:endParaRPr>
          </a:p>
          <a:p>
            <a:pPr lvl="1"/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每日更新</a:t>
            </a:r>
            <a:endParaRPr lang="en-US" sz="1500" dirty="0" smtClean="0">
              <a:solidFill>
                <a:srgbClr val="262626"/>
              </a:solidFill>
              <a:cs typeface="Arial" charset="0"/>
            </a:endParaRPr>
          </a:p>
          <a:p>
            <a:pPr lvl="1"/>
            <a:r>
              <a:rPr lang="zh-TW" altLang="en-US" sz="1500" dirty="0" smtClean="0">
                <a:solidFill>
                  <a:srgbClr val="262626"/>
                </a:solidFill>
                <a:cs typeface="Arial" charset="0"/>
              </a:rPr>
              <a:t>依事件紀錄確認已知的弱點</a:t>
            </a:r>
            <a:endParaRPr lang="en-US" sz="15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856F7-43FD-2F40-92AB-B6640942E1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 rotWithShape="1">
          <a:blip r:embed="rId3"/>
          <a:srcRect t="4493"/>
          <a:stretch/>
        </p:blipFill>
        <p:spPr bwMode="auto">
          <a:xfrm>
            <a:off x="5115443" y="870361"/>
            <a:ext cx="3879047" cy="202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x3650-m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6612"/>
          <a:stretch/>
        </p:blipFill>
        <p:spPr bwMode="auto">
          <a:xfrm>
            <a:off x="8373328" y="3534079"/>
            <a:ext cx="633397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8" y="3534079"/>
            <a:ext cx="360760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x3650-m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6612"/>
          <a:stretch/>
        </p:blipFill>
        <p:spPr bwMode="auto">
          <a:xfrm>
            <a:off x="5683837" y="3534079"/>
            <a:ext cx="633397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27" y="3534079"/>
            <a:ext cx="360760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15399" y="3498551"/>
            <a:ext cx="1278850" cy="1333499"/>
          </a:xfrm>
          <a:prstGeom prst="roundRect">
            <a:avLst>
              <a:gd name="adj" fmla="val 7639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29626" y="3491082"/>
            <a:ext cx="1278850" cy="1340968"/>
          </a:xfrm>
          <a:prstGeom prst="roundRect">
            <a:avLst>
              <a:gd name="adj" fmla="val 7639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79728" y="3492495"/>
            <a:ext cx="1278850" cy="1340792"/>
          </a:xfrm>
          <a:prstGeom prst="roundRect">
            <a:avLst>
              <a:gd name="adj" fmla="val 8334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15441" y="3280162"/>
            <a:ext cx="12788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cs typeface="Arial" charset="0"/>
              </a:rPr>
              <a:t>STANDALONE</a:t>
            </a:r>
            <a:endParaRPr lang="en-US" sz="1050" b="1" dirty="0"/>
          </a:p>
        </p:txBody>
      </p:sp>
      <p:sp>
        <p:nvSpPr>
          <p:cNvPr id="16" name="Rectangle 15"/>
          <p:cNvSpPr/>
          <p:nvPr/>
        </p:nvSpPr>
        <p:spPr>
          <a:xfrm>
            <a:off x="6479770" y="3272693"/>
            <a:ext cx="12788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cs typeface="Arial" charset="0"/>
              </a:rPr>
              <a:t>ON-BOX</a:t>
            </a:r>
            <a:endParaRPr lang="en-US" sz="1050" b="1" dirty="0"/>
          </a:p>
        </p:txBody>
      </p:sp>
      <p:sp>
        <p:nvSpPr>
          <p:cNvPr id="17" name="Rectangle 16"/>
          <p:cNvSpPr/>
          <p:nvPr/>
        </p:nvSpPr>
        <p:spPr>
          <a:xfrm>
            <a:off x="7829668" y="3274106"/>
            <a:ext cx="12788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cs typeface="Arial" charset="0"/>
              </a:rPr>
              <a:t>OFF-BOX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5115442" y="3879180"/>
            <a:ext cx="127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Bundled with Log Management (50 EPS)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No integration with SIEM/LM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Base License 255 scan assets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License Upgradeable to 32K scan assets</a:t>
            </a:r>
            <a:endParaRPr lang="en-US" sz="700" dirty="0"/>
          </a:p>
        </p:txBody>
      </p:sp>
      <p:sp>
        <p:nvSpPr>
          <p:cNvPr id="19" name="Rectangle 18"/>
          <p:cNvSpPr/>
          <p:nvPr/>
        </p:nvSpPr>
        <p:spPr>
          <a:xfrm>
            <a:off x="6479728" y="3882005"/>
            <a:ext cx="1278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On-board with SIEM/LM Console or All-in-One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Base License 255 scan assets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License Upgradeable to 32K scan assets</a:t>
            </a:r>
            <a:endParaRPr lang="en-US" sz="700" dirty="0"/>
          </a:p>
        </p:txBody>
      </p:sp>
      <p:sp>
        <p:nvSpPr>
          <p:cNvPr id="20" name="Rectangle 19"/>
          <p:cNvSpPr/>
          <p:nvPr/>
        </p:nvSpPr>
        <p:spPr>
          <a:xfrm>
            <a:off x="7829668" y="3893083"/>
            <a:ext cx="127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Off-board from SIEM/LM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Can be integrated with SIEM/LM Console or All-in-One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Base License 255 scan assets</a:t>
            </a:r>
          </a:p>
          <a:p>
            <a:pPr marL="82296" indent="-82296">
              <a:buFont typeface="Arial"/>
              <a:buChar char="•"/>
            </a:pPr>
            <a:r>
              <a:rPr lang="en-US" sz="700" dirty="0" smtClean="0">
                <a:solidFill>
                  <a:srgbClr val="262626"/>
                </a:solidFill>
                <a:cs typeface="Arial" charset="0"/>
              </a:rPr>
              <a:t>License Upgradeable to 32K scan assets</a:t>
            </a:r>
            <a:endParaRPr lang="en-US" sz="700" dirty="0"/>
          </a:p>
        </p:txBody>
      </p:sp>
      <p:pic>
        <p:nvPicPr>
          <p:cNvPr id="21" name="Picture 12" descr="x3650-m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6612"/>
          <a:stretch/>
        </p:blipFill>
        <p:spPr bwMode="auto">
          <a:xfrm>
            <a:off x="7024856" y="3533697"/>
            <a:ext cx="633397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46" y="3533697"/>
            <a:ext cx="360760" cy="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115400" y="3109181"/>
            <a:ext cx="3993077" cy="197627"/>
          </a:xfrm>
          <a:prstGeom prst="roundRect">
            <a:avLst>
              <a:gd name="adj" fmla="val 7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Deployment Options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563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Manager</a:t>
            </a:r>
            <a:br>
              <a:rPr lang="en-US" dirty="0" smtClean="0"/>
            </a:br>
            <a:r>
              <a:rPr lang="zh-TW" altLang="en-US" dirty="0" smtClean="0"/>
              <a:t>只警示真正的弱點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5C10ABE-EF2E-0E4E-BBEF-24339BB27EFE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082790" y="2515811"/>
            <a:ext cx="838200" cy="942975"/>
            <a:chOff x="137564" y="2171892"/>
            <a:chExt cx="1351371" cy="2119631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137564" y="2171892"/>
              <a:ext cx="1351371" cy="2119631"/>
            </a:xfrm>
            <a:prstGeom prst="roundRect">
              <a:avLst>
                <a:gd name="adj" fmla="val 5889"/>
              </a:avLst>
            </a:prstGeom>
            <a:solidFill>
              <a:srgbClr val="D9D9D9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ker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7" name="Picture 4" descr="Gas Soldier 256x2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64" y="2361206"/>
              <a:ext cx="1114973" cy="111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8" descr="Internet_Downloa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98" y="2975688"/>
              <a:ext cx="1151715" cy="11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" name="AutoShape 14" descr="2Q=="/>
          <p:cNvSpPr>
            <a:spLocks noChangeAspect="1" noChangeArrowheads="1"/>
          </p:cNvSpPr>
          <p:nvPr/>
        </p:nvSpPr>
        <p:spPr bwMode="auto">
          <a:xfrm>
            <a:off x="2934527" y="17649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0" name="Picture 15" descr="firewall-anti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40" y="2145922"/>
            <a:ext cx="887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324928" y="4736722"/>
            <a:ext cx="1123024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1400"/>
              <a:t>10.10.102.x</a:t>
            </a:r>
            <a:endParaRPr lang="en-US" sz="140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218565" y="3288922"/>
            <a:ext cx="1123024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1400"/>
              <a:t>10.10.101.x</a:t>
            </a:r>
            <a:endParaRPr lang="en-US" sz="14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215390" y="1841122"/>
            <a:ext cx="1123024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1400"/>
              <a:t>10.10.100.x</a:t>
            </a:r>
            <a:endParaRPr lang="en-US" sz="1400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1335915" y="4116011"/>
            <a:ext cx="874712" cy="127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13"/>
          <p:cNvCxnSpPr>
            <a:cxnSpLocks noChangeShapeType="1"/>
          </p:cNvCxnSpPr>
          <p:nvPr/>
        </p:nvCxnSpPr>
        <p:spPr bwMode="auto">
          <a:xfrm flipH="1" flipV="1">
            <a:off x="1354967" y="2728536"/>
            <a:ext cx="3175" cy="14176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6" name="Picture 4" descr="2-u QRadar 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7" y="1736347"/>
            <a:ext cx="984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operation staf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2" y="1434723"/>
            <a:ext cx="6397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firewall-anti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0" y="926722"/>
            <a:ext cx="887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firewall-anti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54" y="3441322"/>
            <a:ext cx="887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2" y="1307722"/>
            <a:ext cx="104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32"/>
          <p:cNvCxnSpPr>
            <a:cxnSpLocks noChangeShapeType="1"/>
          </p:cNvCxnSpPr>
          <p:nvPr/>
        </p:nvCxnSpPr>
        <p:spPr bwMode="auto">
          <a:xfrm flipH="1" flipV="1">
            <a:off x="7452552" y="1841122"/>
            <a:ext cx="6096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52" y="2603122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52" y="3898522"/>
            <a:ext cx="104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No ent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54" y="1460123"/>
            <a:ext cx="3968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32"/>
          <p:cNvCxnSpPr>
            <a:cxnSpLocks noChangeShapeType="1"/>
          </p:cNvCxnSpPr>
          <p:nvPr/>
        </p:nvCxnSpPr>
        <p:spPr bwMode="auto">
          <a:xfrm flipH="1">
            <a:off x="7608129" y="3581022"/>
            <a:ext cx="511175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4175952" y="2885698"/>
            <a:ext cx="2241550" cy="23813"/>
          </a:xfrm>
          <a:prstGeom prst="straightConnector1">
            <a:avLst/>
          </a:prstGeom>
          <a:noFill/>
          <a:ln w="22225" algn="ctr">
            <a:solidFill>
              <a:srgbClr val="C0C0C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Arrow Connector 32"/>
          <p:cNvCxnSpPr>
            <a:cxnSpLocks noChangeShapeType="1"/>
          </p:cNvCxnSpPr>
          <p:nvPr/>
        </p:nvCxnSpPr>
        <p:spPr bwMode="auto">
          <a:xfrm flipH="1">
            <a:off x="4175952" y="1612522"/>
            <a:ext cx="2209800" cy="0"/>
          </a:xfrm>
          <a:prstGeom prst="straightConnector1">
            <a:avLst/>
          </a:prstGeom>
          <a:noFill/>
          <a:ln w="22225" algn="ctr">
            <a:solidFill>
              <a:srgbClr val="C0C0C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3025015" y="1142625"/>
            <a:ext cx="1116012" cy="655638"/>
            <a:chOff x="1865" y="1534"/>
            <a:chExt cx="703" cy="413"/>
          </a:xfrm>
        </p:grpSpPr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1865" y="1534"/>
              <a:ext cx="508" cy="155"/>
              <a:chOff x="96" y="3734"/>
              <a:chExt cx="508" cy="155"/>
            </a:xfrm>
          </p:grpSpPr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>
              <a:off x="1919" y="1595"/>
              <a:ext cx="508" cy="155"/>
              <a:chOff x="96" y="3734"/>
              <a:chExt cx="508" cy="155"/>
            </a:xfrm>
          </p:grpSpPr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959" y="1656"/>
              <a:ext cx="508" cy="155"/>
              <a:chOff x="96" y="3734"/>
              <a:chExt cx="508" cy="155"/>
            </a:xfrm>
          </p:grpSpPr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2010-7283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32" name="Group 38"/>
            <p:cNvGrpSpPr>
              <a:grpSpLocks/>
            </p:cNvGrpSpPr>
            <p:nvPr/>
          </p:nvGrpSpPr>
          <p:grpSpPr bwMode="auto">
            <a:xfrm>
              <a:off x="2013" y="1731"/>
              <a:ext cx="508" cy="155"/>
              <a:chOff x="96" y="3734"/>
              <a:chExt cx="508" cy="155"/>
            </a:xfrm>
          </p:grpSpPr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Text Box 40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2010-0917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2060" y="1792"/>
              <a:ext cx="508" cy="155"/>
              <a:chOff x="96" y="3734"/>
              <a:chExt cx="508" cy="155"/>
            </a:xfrm>
          </p:grpSpPr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Text Box 43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2012-0237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44" name="Picture 2" descr="http://www.glcomp.com/media/wysiwyg/GLC/IBM-Systemx/x3650-M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6"/>
          <a:stretch>
            <a:fillRect/>
          </a:stretch>
        </p:blipFill>
        <p:spPr bwMode="auto">
          <a:xfrm>
            <a:off x="2275715" y="2885698"/>
            <a:ext cx="908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5"/>
          <p:cNvGrpSpPr>
            <a:grpSpLocks/>
          </p:cNvGrpSpPr>
          <p:nvPr/>
        </p:nvGrpSpPr>
        <p:grpSpPr bwMode="auto">
          <a:xfrm>
            <a:off x="3099629" y="2596775"/>
            <a:ext cx="1116013" cy="655638"/>
            <a:chOff x="1865" y="1534"/>
            <a:chExt cx="703" cy="413"/>
          </a:xfrm>
        </p:grpSpPr>
        <p:grpSp>
          <p:nvGrpSpPr>
            <p:cNvPr id="46" name="Group 46"/>
            <p:cNvGrpSpPr>
              <a:grpSpLocks/>
            </p:cNvGrpSpPr>
            <p:nvPr/>
          </p:nvGrpSpPr>
          <p:grpSpPr bwMode="auto">
            <a:xfrm>
              <a:off x="1865" y="1534"/>
              <a:ext cx="508" cy="155"/>
              <a:chOff x="96" y="3734"/>
              <a:chExt cx="508" cy="155"/>
            </a:xfrm>
          </p:grpSpPr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Text Box 48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919" y="1595"/>
              <a:ext cx="508" cy="155"/>
              <a:chOff x="96" y="3734"/>
              <a:chExt cx="508" cy="155"/>
            </a:xfrm>
          </p:grpSpPr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Text Box 51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48" name="Group 52"/>
            <p:cNvGrpSpPr>
              <a:grpSpLocks/>
            </p:cNvGrpSpPr>
            <p:nvPr/>
          </p:nvGrpSpPr>
          <p:grpSpPr bwMode="auto">
            <a:xfrm>
              <a:off x="1959" y="1656"/>
              <a:ext cx="508" cy="155"/>
              <a:chOff x="96" y="3734"/>
              <a:chExt cx="508" cy="155"/>
            </a:xfrm>
          </p:grpSpPr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Text Box 54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2010-7283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49" name="Group 55"/>
            <p:cNvGrpSpPr>
              <a:grpSpLocks/>
            </p:cNvGrpSpPr>
            <p:nvPr/>
          </p:nvGrpSpPr>
          <p:grpSpPr bwMode="auto">
            <a:xfrm>
              <a:off x="2013" y="1731"/>
              <a:ext cx="508" cy="155"/>
              <a:chOff x="96" y="3734"/>
              <a:chExt cx="508" cy="155"/>
            </a:xfrm>
          </p:grpSpPr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Text Box 57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2010-0917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50" name="Group 58"/>
            <p:cNvGrpSpPr>
              <a:grpSpLocks/>
            </p:cNvGrpSpPr>
            <p:nvPr/>
          </p:nvGrpSpPr>
          <p:grpSpPr bwMode="auto">
            <a:xfrm>
              <a:off x="2060" y="1792"/>
              <a:ext cx="508" cy="155"/>
              <a:chOff x="96" y="3734"/>
              <a:chExt cx="508" cy="155"/>
            </a:xfrm>
          </p:grpSpPr>
          <p:sp>
            <p:nvSpPr>
              <p:cNvPr id="51" name="Rectangle 59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2012-0237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3109154" y="3962025"/>
            <a:ext cx="1116013" cy="655638"/>
            <a:chOff x="1865" y="1534"/>
            <a:chExt cx="703" cy="413"/>
          </a:xfrm>
        </p:grpSpPr>
        <p:grpSp>
          <p:nvGrpSpPr>
            <p:cNvPr id="62" name="Group 62"/>
            <p:cNvGrpSpPr>
              <a:grpSpLocks/>
            </p:cNvGrpSpPr>
            <p:nvPr/>
          </p:nvGrpSpPr>
          <p:grpSpPr bwMode="auto">
            <a:xfrm>
              <a:off x="1865" y="1534"/>
              <a:ext cx="508" cy="155"/>
              <a:chOff x="96" y="3734"/>
              <a:chExt cx="508" cy="155"/>
            </a:xfrm>
          </p:grpSpPr>
          <p:sp>
            <p:nvSpPr>
              <p:cNvPr id="75" name="Rectangle 63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Text Box 64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63" name="Group 65"/>
            <p:cNvGrpSpPr>
              <a:grpSpLocks/>
            </p:cNvGrpSpPr>
            <p:nvPr/>
          </p:nvGrpSpPr>
          <p:grpSpPr bwMode="auto">
            <a:xfrm>
              <a:off x="1919" y="1595"/>
              <a:ext cx="508" cy="155"/>
              <a:chOff x="96" y="3734"/>
              <a:chExt cx="508" cy="155"/>
            </a:xfrm>
          </p:grpSpPr>
          <p:sp>
            <p:nvSpPr>
              <p:cNvPr id="73" name="Rectangle 66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Text Box 67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2010-4323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64" name="Group 68"/>
            <p:cNvGrpSpPr>
              <a:grpSpLocks/>
            </p:cNvGrpSpPr>
            <p:nvPr/>
          </p:nvGrpSpPr>
          <p:grpSpPr bwMode="auto">
            <a:xfrm>
              <a:off x="1959" y="1656"/>
              <a:ext cx="508" cy="155"/>
              <a:chOff x="96" y="3734"/>
              <a:chExt cx="508" cy="155"/>
            </a:xfrm>
          </p:grpSpPr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Text Box 70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2010-7283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65" name="Group 71"/>
            <p:cNvGrpSpPr>
              <a:grpSpLocks/>
            </p:cNvGrpSpPr>
            <p:nvPr/>
          </p:nvGrpSpPr>
          <p:grpSpPr bwMode="auto">
            <a:xfrm>
              <a:off x="2013" y="1731"/>
              <a:ext cx="508" cy="155"/>
              <a:chOff x="96" y="3734"/>
              <a:chExt cx="508" cy="155"/>
            </a:xfrm>
          </p:grpSpPr>
          <p:sp>
            <p:nvSpPr>
              <p:cNvPr id="69" name="Rectangle 72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Text Box 73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2010-0917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  <p:grpSp>
          <p:nvGrpSpPr>
            <p:cNvPr id="66" name="Group 74"/>
            <p:cNvGrpSpPr>
              <a:grpSpLocks/>
            </p:cNvGrpSpPr>
            <p:nvPr/>
          </p:nvGrpSpPr>
          <p:grpSpPr bwMode="auto">
            <a:xfrm>
              <a:off x="2060" y="1792"/>
              <a:ext cx="508" cy="155"/>
              <a:chOff x="96" y="3734"/>
              <a:chExt cx="508" cy="155"/>
            </a:xfrm>
          </p:grpSpPr>
          <p:sp>
            <p:nvSpPr>
              <p:cNvPr id="67" name="Rectangle 75"/>
              <p:cNvSpPr>
                <a:spLocks noChangeArrowheads="1"/>
              </p:cNvSpPr>
              <p:nvPr/>
            </p:nvSpPr>
            <p:spPr bwMode="auto">
              <a:xfrm>
                <a:off x="144" y="3744"/>
                <a:ext cx="432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prstShdw prst="shdw17" dist="17961" dir="2700000">
                  <a:srgbClr val="990000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 Box 76"/>
              <p:cNvSpPr txBox="1">
                <a:spLocks noChangeArrowheads="1"/>
              </p:cNvSpPr>
              <p:nvPr/>
            </p:nvSpPr>
            <p:spPr bwMode="auto">
              <a:xfrm>
                <a:off x="96" y="3734"/>
                <a:ext cx="508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00">
                    <a:ea typeface="ＭＳ Ｐゴシック" pitchFamily="34" charset="-128"/>
                  </a:rPr>
                  <a:t>2012-0237</a:t>
                </a:r>
                <a:endParaRPr lang="en-US" sz="1000"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77" name="Picture 21" descr="monito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90" y="3727073"/>
            <a:ext cx="603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1" descr="monito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7" y="1218823"/>
            <a:ext cx="603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exclamation_mark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0" y="1371223"/>
            <a:ext cx="5715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1" descr="monito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27" y="829886"/>
            <a:ext cx="603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058603" y="1779210"/>
            <a:ext cx="564350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DDDDDD"/>
                </a:solidFill>
                <a:ea typeface="ＭＳ Ｐゴシック" pitchFamily="34" charset="-128"/>
              </a:rPr>
              <a:t>IPS</a:t>
            </a: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112578" y="3033335"/>
            <a:ext cx="564350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DDDDDD"/>
                </a:solidFill>
                <a:ea typeface="ＭＳ Ｐゴシック" pitchFamily="34" charset="-128"/>
              </a:rPr>
              <a:t>IPS</a:t>
            </a: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5122103" y="4354135"/>
            <a:ext cx="564350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DDDDDD"/>
                </a:solidFill>
                <a:ea typeface="ＭＳ Ｐゴシック" pitchFamily="34" charset="-128"/>
              </a:rPr>
              <a:t>IPS</a:t>
            </a:r>
          </a:p>
        </p:txBody>
      </p:sp>
      <p:cxnSp>
        <p:nvCxnSpPr>
          <p:cNvPr id="84" name="Straight Arrow Connector 32"/>
          <p:cNvCxnSpPr>
            <a:cxnSpLocks noChangeShapeType="1"/>
          </p:cNvCxnSpPr>
          <p:nvPr/>
        </p:nvCxnSpPr>
        <p:spPr bwMode="auto">
          <a:xfrm flipH="1">
            <a:off x="4239452" y="4182686"/>
            <a:ext cx="2241550" cy="23812"/>
          </a:xfrm>
          <a:prstGeom prst="straightConnector1">
            <a:avLst/>
          </a:prstGeom>
          <a:noFill/>
          <a:ln w="22225" algn="ctr">
            <a:solidFill>
              <a:srgbClr val="C0C0C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Arrow Connector 32"/>
          <p:cNvCxnSpPr>
            <a:cxnSpLocks noChangeShapeType="1"/>
          </p:cNvCxnSpPr>
          <p:nvPr/>
        </p:nvCxnSpPr>
        <p:spPr bwMode="auto">
          <a:xfrm flipH="1">
            <a:off x="4264854" y="4184273"/>
            <a:ext cx="3357563" cy="31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6" name="Picture 86" descr="No ent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54" y="2679323"/>
            <a:ext cx="3968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Straight Arrow Connector 32"/>
          <p:cNvCxnSpPr>
            <a:cxnSpLocks noChangeShapeType="1"/>
          </p:cNvCxnSpPr>
          <p:nvPr/>
        </p:nvCxnSpPr>
        <p:spPr bwMode="auto">
          <a:xfrm flipH="1">
            <a:off x="6157152" y="2907922"/>
            <a:ext cx="18288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88" name="Group 88"/>
          <p:cNvGrpSpPr>
            <a:grpSpLocks/>
          </p:cNvGrpSpPr>
          <p:nvPr/>
        </p:nvGrpSpPr>
        <p:grpSpPr bwMode="auto">
          <a:xfrm>
            <a:off x="1140124" y="4273676"/>
            <a:ext cx="1311003" cy="615950"/>
            <a:chOff x="744" y="3588"/>
            <a:chExt cx="791" cy="388"/>
          </a:xfrm>
        </p:grpSpPr>
        <p:sp>
          <p:nvSpPr>
            <p:cNvPr id="89" name="TextBox 24"/>
            <p:cNvSpPr txBox="1">
              <a:spLocks noChangeArrowheads="1"/>
            </p:cNvSpPr>
            <p:nvPr/>
          </p:nvSpPr>
          <p:spPr bwMode="auto">
            <a:xfrm>
              <a:off x="744" y="3588"/>
              <a:ext cx="5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zh-TW" altLang="en-US" sz="1400" b="1" dirty="0" smtClean="0">
                  <a:cs typeface="Arial" panose="020B0604020202020204" pitchFamily="34" charset="0"/>
                </a:rPr>
                <a:t>會被入侵的資產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pic>
          <p:nvPicPr>
            <p:cNvPr id="90" name="Picture 4" descr="exclamation_mark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3589"/>
              <a:ext cx="3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610427" y="2453898"/>
            <a:ext cx="1176925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ea typeface="ＭＳ Ｐゴシック" pitchFamily="34" charset="-128"/>
              </a:rPr>
              <a:t>SIEM </a:t>
            </a:r>
            <a:r>
              <a:rPr lang="en-GB" sz="1200" dirty="0" smtClean="0">
                <a:ea typeface="ＭＳ Ｐゴシック" pitchFamily="34" charset="-128"/>
              </a:rPr>
              <a:t>VM&amp;RM</a:t>
            </a:r>
            <a:endParaRPr lang="en-US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收集完整的內部網路弱點情資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5C10ABE-EF2E-0E4E-BBEF-24339BB27EF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081" r="12057"/>
          <a:stretch/>
        </p:blipFill>
        <p:spPr bwMode="auto">
          <a:xfrm>
            <a:off x="2127250" y="843999"/>
            <a:ext cx="46775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84437" y="1151973"/>
            <a:ext cx="4040076" cy="2533512"/>
            <a:chOff x="1095375" y="2190750"/>
            <a:chExt cx="4039635" cy="2532082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095375" y="21907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095375" y="23431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095375" y="24955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095375" y="26479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095375" y="28003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1095375" y="29527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95375" y="31051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095375" y="32575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095375" y="34099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095375" y="35623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095375" y="37147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1095375" y="38671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095375" y="40195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1095375" y="41719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095375" y="43243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1095375" y="4476750"/>
              <a:ext cx="4039635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000" b="1"/>
                <a:t>CVE CVE CVE CVE CVE CVE CVE CVE CVE CVE CVE CVE CVE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1742" y="1177509"/>
            <a:ext cx="4809197" cy="959829"/>
            <a:chOff x="310491" y="1781175"/>
            <a:chExt cx="4809197" cy="959438"/>
          </a:xfrm>
        </p:grpSpPr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2681288" y="1781175"/>
              <a:ext cx="2438400" cy="598692"/>
              <a:chOff x="2762250" y="1957388"/>
              <a:chExt cx="2438400" cy="581024"/>
            </a:xfrm>
          </p:grpSpPr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762250" y="1957388"/>
                <a:ext cx="2438400" cy="581024"/>
              </a:xfrm>
              <a:prstGeom prst="rect">
                <a:avLst/>
              </a:prstGeom>
              <a:solidFill>
                <a:srgbClr val="00FF00">
                  <a:alpha val="50980"/>
                </a:srgbClr>
              </a:solidFill>
              <a:ln>
                <a:noFill/>
              </a:ln>
              <a:effectLst>
                <a:prstShdw prst="shdw17" dist="17961" dir="2700000">
                  <a:schemeClr val="bg2">
                    <a:alpha val="74997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TextBox 26"/>
              <p:cNvSpPr txBox="1">
                <a:spLocks noChangeArrowheads="1"/>
              </p:cNvSpPr>
              <p:nvPr/>
            </p:nvSpPr>
            <p:spPr bwMode="auto">
              <a:xfrm>
                <a:off x="3533775" y="2078623"/>
                <a:ext cx="942975" cy="328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1600" b="1" dirty="0"/>
                  <a:t>Inactive </a:t>
                </a:r>
              </a:p>
            </p:txBody>
          </p:sp>
        </p:grp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310491" y="1909952"/>
              <a:ext cx="2097087" cy="83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Inactive</a:t>
              </a:r>
              <a:r>
                <a:rPr lang="en-US" sz="1600" dirty="0"/>
                <a:t>: </a:t>
              </a:r>
              <a:r>
                <a:rPr lang="zh-TW" altLang="en-US" sz="1600" dirty="0" smtClean="0"/>
                <a:t>利用流量分析協助</a:t>
              </a:r>
              <a:r>
                <a:rPr lang="en-US" altLang="zh-TW" sz="1600" dirty="0" smtClean="0"/>
                <a:t>VM</a:t>
              </a:r>
              <a:r>
                <a:rPr lang="zh-TW" altLang="en-US" sz="1600" dirty="0" smtClean="0"/>
                <a:t>確認應用層的活動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2224088" y="2153953"/>
              <a:ext cx="785813" cy="1523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945152" y="1159122"/>
            <a:ext cx="3928794" cy="1764495"/>
            <a:chOff x="5124449" y="1763283"/>
            <a:chExt cx="3928795" cy="1763712"/>
          </a:xfrm>
        </p:grpSpPr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5124449" y="1763283"/>
              <a:ext cx="1489075" cy="1763712"/>
              <a:chOff x="5235691" y="1948579"/>
              <a:chExt cx="1488957" cy="1764026"/>
            </a:xfrm>
          </p:grpSpPr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5235691" y="1948579"/>
                <a:ext cx="1488957" cy="1764026"/>
              </a:xfrm>
              <a:prstGeom prst="rect">
                <a:avLst/>
              </a:prstGeom>
              <a:solidFill>
                <a:srgbClr val="FFFF00">
                  <a:alpha val="50980"/>
                </a:srgbClr>
              </a:solidFill>
              <a:ln>
                <a:noFill/>
              </a:ln>
              <a:effectLst>
                <a:prstShdw prst="shdw17" dist="17961" dir="2700000">
                  <a:schemeClr val="bg2">
                    <a:alpha val="74997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TextBox 28"/>
              <p:cNvSpPr txBox="1">
                <a:spLocks noChangeArrowheads="1"/>
              </p:cNvSpPr>
              <p:nvPr/>
            </p:nvSpPr>
            <p:spPr bwMode="auto">
              <a:xfrm>
                <a:off x="5484870" y="2617946"/>
                <a:ext cx="1058805" cy="33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1600" b="1"/>
                  <a:t>Blocked</a:t>
                </a:r>
              </a:p>
            </p:txBody>
          </p:sp>
        </p:grpSp>
        <p:sp>
          <p:nvSpPr>
            <p:cNvPr id="31" name="TextBox 721"/>
            <p:cNvSpPr txBox="1">
              <a:spLocks noChangeArrowheads="1"/>
            </p:cNvSpPr>
            <p:nvPr/>
          </p:nvSpPr>
          <p:spPr bwMode="auto">
            <a:xfrm>
              <a:off x="6995844" y="1785383"/>
              <a:ext cx="2057400" cy="83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Blocked</a:t>
              </a:r>
              <a:r>
                <a:rPr lang="en-US" sz="1600" dirty="0"/>
                <a:t>: </a:t>
              </a:r>
              <a:r>
                <a:rPr lang="en-US" sz="1600" dirty="0" smtClean="0"/>
                <a:t>RM</a:t>
              </a:r>
              <a:r>
                <a:rPr lang="zh-TW" altLang="en-US" sz="1600" dirty="0" smtClean="0"/>
                <a:t>協助</a:t>
              </a:r>
              <a:r>
                <a:rPr lang="en-US" sz="1600" dirty="0" smtClean="0"/>
                <a:t> VM</a:t>
              </a:r>
              <a:r>
                <a:rPr lang="zh-TW" altLang="en-US" sz="1600" dirty="0" smtClean="0"/>
                <a:t>確認哪些弱點已經被</a:t>
              </a:r>
              <a:r>
                <a:rPr lang="en-US" altLang="zh-TW" sz="1600" dirty="0" smtClean="0"/>
                <a:t>FW</a:t>
              </a:r>
              <a:r>
                <a:rPr lang="zh-TW" altLang="en-US" sz="1600" dirty="0" smtClean="0"/>
                <a:t>或</a:t>
              </a:r>
              <a:r>
                <a:rPr lang="en-US" altLang="zh-TW" sz="1600" dirty="0" smtClean="0"/>
                <a:t>IPS</a:t>
              </a:r>
              <a:r>
                <a:rPr lang="zh-TW" altLang="en-US" sz="1600" dirty="0" smtClean="0"/>
                <a:t>阻絕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 flipH="1">
              <a:off x="6318784" y="2145476"/>
              <a:ext cx="612903" cy="3818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82564" y="1775856"/>
            <a:ext cx="4778375" cy="1567358"/>
            <a:chOff x="341313" y="2379867"/>
            <a:chExt cx="4778375" cy="1566935"/>
          </a:xfrm>
        </p:grpSpPr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2681288" y="2379867"/>
              <a:ext cx="2438400" cy="1173162"/>
              <a:chOff x="2752725" y="2560082"/>
              <a:chExt cx="2438400" cy="1173004"/>
            </a:xfrm>
          </p:grpSpPr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752725" y="2560082"/>
                <a:ext cx="2438400" cy="1173004"/>
              </a:xfrm>
              <a:prstGeom prst="rect">
                <a:avLst/>
              </a:prstGeom>
              <a:solidFill>
                <a:srgbClr val="009900">
                  <a:alpha val="50980"/>
                </a:srgbClr>
              </a:solidFill>
              <a:ln>
                <a:noFill/>
              </a:ln>
              <a:effectLst>
                <a:prstShdw prst="shdw17" dist="17961" dir="2700000">
                  <a:schemeClr val="bg2">
                    <a:alpha val="74997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TextBox 27"/>
              <p:cNvSpPr txBox="1">
                <a:spLocks noChangeArrowheads="1"/>
              </p:cNvSpPr>
              <p:nvPr/>
            </p:nvSpPr>
            <p:spPr bwMode="auto">
              <a:xfrm>
                <a:off x="3543300" y="2954923"/>
                <a:ext cx="1371600" cy="338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1600" b="1"/>
                  <a:t>Patched</a:t>
                </a:r>
              </a:p>
            </p:txBody>
          </p:sp>
        </p:grpSp>
        <p:sp>
          <p:nvSpPr>
            <p:cNvPr id="37" name="TextBox 719"/>
            <p:cNvSpPr txBox="1">
              <a:spLocks noChangeArrowheads="1"/>
            </p:cNvSpPr>
            <p:nvPr/>
          </p:nvSpPr>
          <p:spPr bwMode="auto">
            <a:xfrm>
              <a:off x="341313" y="3116031"/>
              <a:ext cx="2173287" cy="8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Patched</a:t>
              </a:r>
              <a:r>
                <a:rPr lang="en-US" sz="1600" dirty="0"/>
                <a:t>: </a:t>
              </a:r>
              <a:r>
                <a:rPr lang="zh-TW" altLang="en-US" sz="1600" dirty="0" smtClean="0"/>
                <a:t>透過弱點掃描，</a:t>
              </a:r>
              <a:r>
                <a:rPr lang="en-US" sz="1600" dirty="0" smtClean="0"/>
                <a:t>VM</a:t>
              </a:r>
              <a:r>
                <a:rPr lang="zh-TW" altLang="en-US" sz="1600" dirty="0" smtClean="0"/>
                <a:t>可以掌握已經修復的的弱點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2407578" y="2984542"/>
              <a:ext cx="888073" cy="448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4332" y="2931555"/>
            <a:ext cx="3592168" cy="1957737"/>
            <a:chOff x="313083" y="3535101"/>
            <a:chExt cx="3592167" cy="1957924"/>
          </a:xfrm>
        </p:grpSpPr>
        <p:grpSp>
          <p:nvGrpSpPr>
            <p:cNvPr id="42" name="Group 35"/>
            <p:cNvGrpSpPr>
              <a:grpSpLocks/>
            </p:cNvGrpSpPr>
            <p:nvPr/>
          </p:nvGrpSpPr>
          <p:grpSpPr bwMode="auto">
            <a:xfrm>
              <a:off x="2686050" y="3535101"/>
              <a:ext cx="1219200" cy="690563"/>
              <a:chOff x="2771775" y="3748087"/>
              <a:chExt cx="1219200" cy="689133"/>
            </a:xfrm>
          </p:grpSpPr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2771775" y="3748087"/>
                <a:ext cx="1219200" cy="689133"/>
              </a:xfrm>
              <a:prstGeom prst="rect">
                <a:avLst/>
              </a:prstGeom>
              <a:solidFill>
                <a:srgbClr val="FF9900">
                  <a:alpha val="50980"/>
                </a:srgbClr>
              </a:solidFill>
              <a:ln>
                <a:noFill/>
              </a:ln>
              <a:effectLst>
                <a:prstShdw prst="shdw17" dist="17961" dir="2700000">
                  <a:schemeClr val="bg2">
                    <a:alpha val="74997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TextBox 29"/>
              <p:cNvSpPr txBox="1">
                <a:spLocks noChangeArrowheads="1"/>
              </p:cNvSpPr>
              <p:nvPr/>
            </p:nvSpPr>
            <p:spPr bwMode="auto">
              <a:xfrm>
                <a:off x="2956747" y="3920698"/>
                <a:ext cx="938978" cy="337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1600" b="1"/>
                  <a:t>Critcal</a:t>
                </a:r>
              </a:p>
            </p:txBody>
          </p:sp>
        </p:grpSp>
        <p:sp>
          <p:nvSpPr>
            <p:cNvPr id="43" name="TextBox 723"/>
            <p:cNvSpPr txBox="1">
              <a:spLocks noChangeArrowheads="1"/>
            </p:cNvSpPr>
            <p:nvPr/>
          </p:nvSpPr>
          <p:spPr bwMode="auto">
            <a:xfrm>
              <a:off x="313083" y="4415705"/>
              <a:ext cx="2696816" cy="107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Critical</a:t>
              </a:r>
              <a:r>
                <a:rPr lang="en-US" sz="1600" dirty="0"/>
                <a:t>: </a:t>
              </a:r>
              <a:r>
                <a:rPr lang="zh-TW" altLang="en-US" sz="1600" dirty="0" smtClean="0"/>
                <a:t>透過</a:t>
              </a:r>
              <a:r>
                <a:rPr lang="en-US" altLang="zh-TW" sz="1600" dirty="0" smtClean="0"/>
                <a:t>CVE</a:t>
              </a:r>
              <a:r>
                <a:rPr lang="zh-TW" altLang="en-US" sz="1600" dirty="0" smtClean="0"/>
                <a:t>資料庫、網絡活動及</a:t>
              </a:r>
              <a:r>
                <a:rPr lang="en-US" altLang="zh-TW" sz="1600" dirty="0" smtClean="0"/>
                <a:t>RM</a:t>
              </a:r>
              <a:r>
                <a:rPr lang="zh-TW" altLang="en-US" sz="1600" dirty="0" smtClean="0"/>
                <a:t>提供的資訊，</a:t>
              </a:r>
              <a:r>
                <a:rPr lang="en-US" altLang="zh-TW" sz="1600" dirty="0" smtClean="0"/>
                <a:t>VM</a:t>
              </a:r>
              <a:r>
                <a:rPr lang="zh-TW" altLang="en-US" sz="1600" dirty="0" smtClean="0"/>
                <a:t>可以掌握單位內部的</a:t>
              </a:r>
              <a:r>
                <a:rPr lang="en-US" sz="1600" dirty="0" smtClean="0"/>
                <a:t>critical</a:t>
              </a:r>
              <a:r>
                <a:rPr lang="zh-TW" altLang="en-US" sz="1600" dirty="0" smtClean="0"/>
                <a:t>弱點</a:t>
              </a:r>
              <a:endParaRPr lang="en-US" sz="1600" dirty="0"/>
            </a:p>
          </p:txBody>
        </p: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1940720" y="4042858"/>
              <a:ext cx="1037146" cy="3618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739302" y="2941085"/>
            <a:ext cx="5381075" cy="1917427"/>
            <a:chOff x="3898050" y="3545297"/>
            <a:chExt cx="5381075" cy="1917180"/>
          </a:xfrm>
        </p:grpSpPr>
        <p:sp>
          <p:nvSpPr>
            <p:cNvPr id="48" name="TextBox 726"/>
            <p:cNvSpPr txBox="1">
              <a:spLocks noChangeArrowheads="1"/>
            </p:cNvSpPr>
            <p:nvPr/>
          </p:nvSpPr>
          <p:spPr bwMode="auto">
            <a:xfrm>
              <a:off x="6162674" y="4385398"/>
              <a:ext cx="3116451" cy="107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At Risk</a:t>
              </a:r>
              <a:r>
                <a:rPr lang="en-US" sz="1600" dirty="0"/>
                <a:t>: </a:t>
              </a:r>
              <a:r>
                <a:rPr lang="zh-TW" altLang="en-US" sz="1600" dirty="0" smtClean="0"/>
                <a:t>結合</a:t>
              </a:r>
              <a:r>
                <a:rPr lang="en-US" sz="1600" dirty="0" smtClean="0"/>
                <a:t>SIEM</a:t>
              </a:r>
              <a:r>
                <a:rPr lang="zh-TW" altLang="en-US" sz="1600" dirty="0" smtClean="0"/>
                <a:t>的資料及應用層流量分析的結果，可協助</a:t>
              </a:r>
              <a:r>
                <a:rPr lang="en-US" altLang="zh-TW" sz="1600" dirty="0" smtClean="0"/>
                <a:t>VM</a:t>
              </a:r>
              <a:r>
                <a:rPr lang="zh-TW" altLang="en-US" sz="1600" dirty="0" smtClean="0"/>
                <a:t>確認，哪些資產與高風險威脅的來源有網路的</a:t>
              </a:r>
              <a:r>
                <a:rPr lang="zh-TW" altLang="en-US" sz="1600" dirty="0" smtClean="0"/>
                <a:t>連通</a:t>
              </a:r>
              <a:endParaRPr lang="en-US" sz="1600" dirty="0"/>
            </a:p>
          </p:txBody>
        </p: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3898050" y="3545297"/>
              <a:ext cx="2231288" cy="1165071"/>
              <a:chOff x="3898050" y="3545297"/>
              <a:chExt cx="2231288" cy="1165071"/>
            </a:xfrm>
          </p:grpSpPr>
          <p:grpSp>
            <p:nvGrpSpPr>
              <p:cNvPr id="50" name="Group 36"/>
              <p:cNvGrpSpPr>
                <a:grpSpLocks/>
              </p:cNvGrpSpPr>
              <p:nvPr/>
            </p:nvGrpSpPr>
            <p:grpSpPr bwMode="auto">
              <a:xfrm>
                <a:off x="3898050" y="3545297"/>
                <a:ext cx="1219200" cy="690563"/>
                <a:chOff x="3981450" y="3748088"/>
                <a:chExt cx="1219200" cy="689133"/>
              </a:xfrm>
            </p:grpSpPr>
            <p:sp>
              <p:nvSpPr>
                <p:cNvPr id="52" name="Rectangle 23"/>
                <p:cNvSpPr>
                  <a:spLocks noChangeArrowheads="1"/>
                </p:cNvSpPr>
                <p:nvPr/>
              </p:nvSpPr>
              <p:spPr bwMode="auto">
                <a:xfrm>
                  <a:off x="3981450" y="3748088"/>
                  <a:ext cx="1219200" cy="689133"/>
                </a:xfrm>
                <a:prstGeom prst="rect">
                  <a:avLst/>
                </a:prstGeom>
                <a:solidFill>
                  <a:srgbClr val="FF0000">
                    <a:alpha val="50980"/>
                  </a:srgbClr>
                </a:solidFill>
                <a:ln>
                  <a:noFill/>
                </a:ln>
                <a:effectLst>
                  <a:prstShdw prst="shdw17" dist="17961" dir="2700000">
                    <a:schemeClr val="bg2">
                      <a:alpha val="74997"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175946" y="3920698"/>
                  <a:ext cx="1024703" cy="337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1600" b="1"/>
                    <a:t>At Risk!</a:t>
                  </a:r>
                </a:p>
              </p:txBody>
            </p:sp>
          </p:grpSp>
          <p:cxnSp>
            <p:nvCxnSpPr>
              <p:cNvPr id="51" name="Straight Arrow Connector 50"/>
              <p:cNvCxnSpPr>
                <a:cxnSpLocks noChangeShapeType="1"/>
              </p:cNvCxnSpPr>
              <p:nvPr/>
            </p:nvCxnSpPr>
            <p:spPr bwMode="auto">
              <a:xfrm flipH="1" flipV="1">
                <a:off x="4703018" y="4086565"/>
                <a:ext cx="1426320" cy="62380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965700" y="2206725"/>
            <a:ext cx="3802696" cy="1415615"/>
            <a:chOff x="5124450" y="2811053"/>
            <a:chExt cx="3802696" cy="1415162"/>
          </a:xfrm>
        </p:grpSpPr>
        <p:grpSp>
          <p:nvGrpSpPr>
            <p:cNvPr id="55" name="Group 37"/>
            <p:cNvGrpSpPr>
              <a:grpSpLocks/>
            </p:cNvGrpSpPr>
            <p:nvPr/>
          </p:nvGrpSpPr>
          <p:grpSpPr bwMode="auto">
            <a:xfrm>
              <a:off x="5124450" y="3535652"/>
              <a:ext cx="1489075" cy="690563"/>
              <a:chOff x="5216642" y="3733799"/>
              <a:chExt cx="1488957" cy="703419"/>
            </a:xfrm>
          </p:grpSpPr>
          <p:sp>
            <p:nvSpPr>
              <p:cNvPr id="58" name="Rectangle 24"/>
              <p:cNvSpPr>
                <a:spLocks noChangeArrowheads="1"/>
              </p:cNvSpPr>
              <p:nvPr/>
            </p:nvSpPr>
            <p:spPr bwMode="auto">
              <a:xfrm>
                <a:off x="5216642" y="3733799"/>
                <a:ext cx="1488957" cy="703419"/>
              </a:xfrm>
              <a:prstGeom prst="rect">
                <a:avLst/>
              </a:prstGeom>
              <a:solidFill>
                <a:srgbClr val="FF0000">
                  <a:alpha val="79999"/>
                </a:srgbClr>
              </a:solidFill>
              <a:ln>
                <a:noFill/>
              </a:ln>
              <a:effectLst>
                <a:prstShdw prst="shdw17" dist="17961" dir="2700000">
                  <a:schemeClr val="bg2">
                    <a:alpha val="74997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TextBox 31"/>
              <p:cNvSpPr txBox="1">
                <a:spLocks noChangeArrowheads="1"/>
              </p:cNvSpPr>
              <p:nvPr/>
            </p:nvSpPr>
            <p:spPr bwMode="auto">
              <a:xfrm>
                <a:off x="5385621" y="3920698"/>
                <a:ext cx="1287790" cy="344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1600" b="1"/>
                  <a:t>Exploited!</a:t>
                </a:r>
              </a:p>
            </p:txBody>
          </p:sp>
        </p:grpSp>
        <p:sp>
          <p:nvSpPr>
            <p:cNvPr id="56" name="TextBox 728"/>
            <p:cNvSpPr txBox="1">
              <a:spLocks noChangeArrowheads="1"/>
            </p:cNvSpPr>
            <p:nvPr/>
          </p:nvSpPr>
          <p:spPr bwMode="auto">
            <a:xfrm>
              <a:off x="6975296" y="2811053"/>
              <a:ext cx="1951850" cy="10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Exploited</a:t>
              </a:r>
              <a:r>
                <a:rPr lang="en-US" sz="1600" dirty="0"/>
                <a:t>: </a:t>
              </a:r>
              <a:r>
                <a:rPr lang="zh-TW" altLang="en-US" sz="1600" dirty="0" smtClean="0"/>
                <a:t>經由</a:t>
              </a:r>
              <a:r>
                <a:rPr lang="en-US" sz="1600" dirty="0" smtClean="0"/>
                <a:t>SIEM</a:t>
              </a:r>
              <a:r>
                <a:rPr lang="zh-TW" altLang="en-US" sz="1600" dirty="0" smtClean="0"/>
                <a:t>關聯分析協助</a:t>
              </a:r>
              <a:r>
                <a:rPr lang="en-US" sz="1600" dirty="0" smtClean="0"/>
                <a:t>VM </a:t>
              </a:r>
              <a:r>
                <a:rPr lang="zh-TW" altLang="en-US" sz="1600" dirty="0" smtClean="0"/>
                <a:t>知道哪些弱</a:t>
              </a:r>
              <a:r>
                <a:rPr lang="zh-TW" altLang="en-US" sz="1600" dirty="0"/>
                <a:t>點</a:t>
              </a:r>
              <a:r>
                <a:rPr lang="zh-TW" altLang="en-US" sz="1600" dirty="0" smtClean="0"/>
                <a:t>已經被利</a:t>
              </a:r>
              <a:r>
                <a:rPr lang="zh-TW" altLang="en-US" sz="1600" dirty="0"/>
                <a:t>用</a:t>
              </a:r>
              <a:endParaRPr lang="en-US" sz="1600" dirty="0"/>
            </a:p>
          </p:txBody>
        </p:sp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 flipH="1">
              <a:off x="6411990" y="3527154"/>
              <a:ext cx="551560" cy="2347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88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>
            <a:off x="7589110" y="3809303"/>
            <a:ext cx="1419935" cy="908327"/>
            <a:chOff x="2513358" y="3624675"/>
            <a:chExt cx="1419935" cy="908327"/>
          </a:xfrm>
        </p:grpSpPr>
        <p:sp>
          <p:nvSpPr>
            <p:cNvPr id="56" name="流程圖: 換頁接點 55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 smtClean="0"/>
                <a:t> 威脅偵測</a:t>
              </a:r>
              <a:endParaRPr lang="en-US" altLang="zh-TW" sz="1600" dirty="0" smtClean="0"/>
            </a:p>
            <a:p>
              <a:pPr algn="ctr"/>
              <a:r>
                <a:rPr lang="zh-TW" altLang="en-US" sz="1600" dirty="0" smtClean="0"/>
                <a:t> 應變措施   </a:t>
              </a:r>
              <a:endParaRPr lang="en-US" altLang="zh-TW" sz="1600" dirty="0" smtClean="0"/>
            </a:p>
            <a:p>
              <a:pPr algn="ctr"/>
              <a:r>
                <a:rPr lang="zh-TW" altLang="en-US" sz="1600" dirty="0" smtClean="0"/>
                <a:t> 佐證紀錄</a:t>
              </a:r>
              <a:endParaRPr lang="en-US" altLang="zh-TW" sz="1600" dirty="0" smtClean="0"/>
            </a:p>
          </p:txBody>
        </p:sp>
        <p:sp>
          <p:nvSpPr>
            <p:cNvPr id="57" name="等腰三角形 56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346463" y="3809304"/>
            <a:ext cx="1419935" cy="908327"/>
            <a:chOff x="2513358" y="3624675"/>
            <a:chExt cx="1419935" cy="908327"/>
          </a:xfrm>
        </p:grpSpPr>
        <p:sp>
          <p:nvSpPr>
            <p:cNvPr id="53" name="流程圖: 換頁接點 52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 smtClean="0"/>
                <a:t> 風險預測及預防</a:t>
              </a:r>
              <a:endParaRPr lang="en-US" altLang="zh-TW" sz="1600" dirty="0" smtClean="0"/>
            </a:p>
          </p:txBody>
        </p:sp>
        <p:sp>
          <p:nvSpPr>
            <p:cNvPr id="54" name="等腰三角形 53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5085983" y="3809306"/>
            <a:ext cx="1419935" cy="908327"/>
            <a:chOff x="2513358" y="3624675"/>
            <a:chExt cx="1419935" cy="908327"/>
          </a:xfrm>
        </p:grpSpPr>
        <p:sp>
          <p:nvSpPr>
            <p:cNvPr id="44" name="流程圖: 換頁接點 43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 smtClean="0"/>
                <a:t> 弱點評估</a:t>
              </a:r>
              <a:endParaRPr lang="en-US" altLang="zh-TW" sz="1600" dirty="0" smtClean="0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3834545" y="3809306"/>
            <a:ext cx="1419935" cy="908327"/>
            <a:chOff x="2513358" y="3624675"/>
            <a:chExt cx="1419935" cy="908327"/>
          </a:xfrm>
        </p:grpSpPr>
        <p:sp>
          <p:nvSpPr>
            <p:cNvPr id="41" name="流程圖: 換頁接點 40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/>
                <a:t>組態風險管理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591898" y="3809306"/>
            <a:ext cx="1419935" cy="908327"/>
            <a:chOff x="2513358" y="3624675"/>
            <a:chExt cx="1419935" cy="908327"/>
          </a:xfrm>
        </p:grpSpPr>
        <p:sp>
          <p:nvSpPr>
            <p:cNvPr id="38" name="流程圖: 換頁接點 37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 smtClean="0"/>
                <a:t>異常網路行為分析威脅情</a:t>
              </a:r>
              <a:r>
                <a:rPr lang="zh-TW" altLang="en-US" sz="1600" dirty="0"/>
                <a:t>資</a:t>
              </a: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349251" y="3809306"/>
            <a:ext cx="1419935" cy="908327"/>
            <a:chOff x="2513358" y="3624675"/>
            <a:chExt cx="1419935" cy="908327"/>
          </a:xfrm>
        </p:grpSpPr>
        <p:sp>
          <p:nvSpPr>
            <p:cNvPr id="21" name="流程圖: 換頁接點 20"/>
            <p:cNvSpPr/>
            <p:nvPr/>
          </p:nvSpPr>
          <p:spPr>
            <a:xfrm rot="16200000">
              <a:off x="2769164" y="3368872"/>
              <a:ext cx="908324" cy="1419935"/>
            </a:xfrm>
            <a:prstGeom prst="flowChartOffpageConnecto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tIns="252000" rIns="108000" bIns="0" rtlCol="0" anchor="ctr" anchorCtr="0"/>
            <a:lstStyle/>
            <a:p>
              <a:pPr algn="ctr"/>
              <a:r>
                <a:rPr lang="zh-TW" altLang="en-US" sz="1600" dirty="0" smtClean="0"/>
                <a:t>資安事件關聯分析</a:t>
              </a:r>
              <a:endParaRPr lang="zh-TW" altLang="en-US" sz="1600" dirty="0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2215334" y="3922699"/>
              <a:ext cx="908327" cy="3122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59" name="內容版面配置區 58"/>
          <p:cNvSpPr>
            <a:spLocks noGrp="1"/>
          </p:cNvSpPr>
          <p:nvPr>
            <p:ph idx="1"/>
          </p:nvPr>
        </p:nvSpPr>
        <p:spPr>
          <a:xfrm>
            <a:off x="493486" y="794409"/>
            <a:ext cx="8374108" cy="62629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資訊安全統合系統，節省管理成本、時間</a:t>
            </a:r>
            <a:r>
              <a:rPr lang="zh-TW" altLang="en-US" dirty="0"/>
              <a:t>及人力資源</a:t>
            </a:r>
            <a:r>
              <a:rPr lang="zh-TW" altLang="en-US" dirty="0" smtClean="0"/>
              <a:t>，達到主動防護並提供彙整的鑑</a:t>
            </a:r>
            <a:r>
              <a:rPr lang="zh-TW" altLang="en-US" dirty="0"/>
              <a:t>識資料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5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56" t="17832" r="35835" b="19856"/>
          <a:stretch/>
        </p:blipFill>
        <p:spPr>
          <a:xfrm>
            <a:off x="7420805" y="2277882"/>
            <a:ext cx="1158117" cy="1200729"/>
          </a:xfrm>
          <a:prstGeom prst="ellipse">
            <a:avLst/>
          </a:prstGeom>
        </p:spPr>
      </p:pic>
      <p:sp>
        <p:nvSpPr>
          <p:cNvPr id="15" name="Rounded Rectangle 56"/>
          <p:cNvSpPr/>
          <p:nvPr/>
        </p:nvSpPr>
        <p:spPr>
          <a:xfrm>
            <a:off x="889654" y="2330885"/>
            <a:ext cx="5796780" cy="1158514"/>
          </a:xfrm>
          <a:prstGeom prst="roundRect">
            <a:avLst>
              <a:gd name="adj" fmla="val 103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Security Information &amp; Event Management (SIEM)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6" name="Rounded Rectangle 46"/>
          <p:cNvSpPr/>
          <p:nvPr/>
        </p:nvSpPr>
        <p:spPr>
          <a:xfrm>
            <a:off x="1102532" y="2933109"/>
            <a:ext cx="5393402" cy="556289"/>
          </a:xfrm>
          <a:prstGeom prst="roundRect">
            <a:avLst>
              <a:gd name="adj" fmla="val 103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 Management</a:t>
            </a:r>
            <a:endParaRPr lang="en-US" b="1" dirty="0"/>
          </a:p>
        </p:txBody>
      </p:sp>
      <p:sp>
        <p:nvSpPr>
          <p:cNvPr id="17" name="Rounded Rectangle 57"/>
          <p:cNvSpPr/>
          <p:nvPr/>
        </p:nvSpPr>
        <p:spPr>
          <a:xfrm>
            <a:off x="909603" y="1629233"/>
            <a:ext cx="2812274" cy="556289"/>
          </a:xfrm>
          <a:prstGeom prst="roundRect">
            <a:avLst>
              <a:gd name="adj" fmla="val 1032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Risk Manager</a:t>
            </a:r>
            <a:endParaRPr lang="en-US" b="1" dirty="0"/>
          </a:p>
        </p:txBody>
      </p:sp>
      <p:sp>
        <p:nvSpPr>
          <p:cNvPr id="18" name="Rounded Rectangle 58"/>
          <p:cNvSpPr/>
          <p:nvPr/>
        </p:nvSpPr>
        <p:spPr>
          <a:xfrm>
            <a:off x="3842557" y="1625321"/>
            <a:ext cx="2812274" cy="556289"/>
          </a:xfrm>
          <a:prstGeom prst="roundRect">
            <a:avLst>
              <a:gd name="adj" fmla="val 103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Vulnerability Manager</a:t>
            </a:r>
            <a:endParaRPr lang="en-US" b="1" dirty="0"/>
          </a:p>
        </p:txBody>
      </p:sp>
      <p:sp>
        <p:nvSpPr>
          <p:cNvPr id="19" name="Up Arrow 60"/>
          <p:cNvSpPr/>
          <p:nvPr/>
        </p:nvSpPr>
        <p:spPr>
          <a:xfrm rot="16200000">
            <a:off x="6823001" y="2530560"/>
            <a:ext cx="428346" cy="635851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流程圖: 換頁接點 19"/>
          <p:cNvSpPr/>
          <p:nvPr/>
        </p:nvSpPr>
        <p:spPr>
          <a:xfrm rot="16200000">
            <a:off x="374109" y="3553501"/>
            <a:ext cx="908324" cy="1419935"/>
          </a:xfrm>
          <a:prstGeom prst="flowChartOffpageConnector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/>
              <a:t>日誌管理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32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2305" y="3440191"/>
            <a:ext cx="163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00099"/>
                </a:solidFill>
              </a:rPr>
              <a:t>Thank You</a:t>
            </a:r>
            <a:endParaRPr lang="en-US" sz="2400" dirty="0">
              <a:solidFill>
                <a:srgbClr val="4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</a:t>
            </a:r>
            <a:r>
              <a:rPr lang="zh-TW" altLang="en-US" dirty="0"/>
              <a:t>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資安系統的投資</a:t>
            </a:r>
            <a:endParaRPr lang="en-US" altLang="zh-TW" dirty="0" smtClean="0"/>
          </a:p>
          <a:p>
            <a:r>
              <a:rPr lang="zh-TW" altLang="en-US" dirty="0"/>
              <a:t>資訊統合分析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r>
              <a:rPr lang="en-US" altLang="zh-TW" dirty="0" smtClean="0"/>
              <a:t>Extreme</a:t>
            </a:r>
            <a:r>
              <a:rPr lang="zh-TW" altLang="en-US" dirty="0" smtClean="0"/>
              <a:t>資訊</a:t>
            </a:r>
            <a:r>
              <a:rPr lang="zh-TW" altLang="en-US" dirty="0"/>
              <a:t>統合分析</a:t>
            </a:r>
            <a:r>
              <a:rPr lang="zh-TW" altLang="en-US" dirty="0" smtClean="0"/>
              <a:t>系統的特色</a:t>
            </a:r>
            <a:endParaRPr lang="en-US" altLang="zh-TW" dirty="0" smtClean="0"/>
          </a:p>
          <a:p>
            <a:r>
              <a:rPr lang="zh-TW" altLang="en-US" dirty="0" smtClean="0"/>
              <a:t>總結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95A27-98F6-BF4D-B5FC-6D25580A85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基礎防護</a:t>
            </a:r>
            <a:endParaRPr lang="en-US" altLang="zh-TW" dirty="0" smtClean="0"/>
          </a:p>
          <a:p>
            <a:r>
              <a:rPr lang="zh-TW" altLang="en-US" dirty="0" smtClean="0"/>
              <a:t>法規的要求</a:t>
            </a:r>
            <a:endParaRPr lang="en-US" altLang="zh-TW" dirty="0" smtClean="0"/>
          </a:p>
          <a:p>
            <a:r>
              <a:rPr lang="zh-TW" altLang="en-US" dirty="0" smtClean="0"/>
              <a:t>新</a:t>
            </a:r>
            <a:r>
              <a:rPr lang="zh-TW" altLang="en-US" dirty="0"/>
              <a:t>的議題及</a:t>
            </a:r>
            <a:r>
              <a:rPr lang="zh-TW" altLang="en-US" dirty="0" smtClean="0"/>
              <a:t>威脅</a:t>
            </a:r>
            <a:endParaRPr lang="en-US" altLang="zh-TW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95A27-98F6-BF4D-B5FC-6D25580A85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 rot="20110277">
            <a:off x="5373227" y="183185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永無止境的投</a:t>
            </a:r>
            <a:r>
              <a:rPr lang="zh-TW" altLang="en-US" sz="2800" dirty="0">
                <a:solidFill>
                  <a:srgbClr val="FF0000"/>
                </a:solidFill>
              </a:rPr>
              <a:t>資</a:t>
            </a:r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FW/IPS/DDOS</a:t>
            </a:r>
          </a:p>
          <a:p>
            <a:r>
              <a:rPr lang="en-US" dirty="0" smtClean="0"/>
              <a:t>Web Security</a:t>
            </a:r>
          </a:p>
          <a:p>
            <a:r>
              <a:rPr lang="en-US" dirty="0" smtClean="0"/>
              <a:t>Email Security</a:t>
            </a:r>
          </a:p>
          <a:p>
            <a:r>
              <a:rPr lang="en-US" dirty="0" smtClean="0"/>
              <a:t>Sandboxing</a:t>
            </a:r>
          </a:p>
          <a:p>
            <a:r>
              <a:rPr lang="en-US" dirty="0" smtClean="0"/>
              <a:t>Host AV/IPS/FW</a:t>
            </a:r>
          </a:p>
          <a:p>
            <a:r>
              <a:rPr lang="en-US" dirty="0" smtClean="0"/>
              <a:t>Mobile Security</a:t>
            </a:r>
          </a:p>
          <a:p>
            <a:r>
              <a:rPr lang="en-US" dirty="0" smtClean="0"/>
              <a:t>Network Traffic Analysis and Forensics</a:t>
            </a:r>
          </a:p>
          <a:p>
            <a:r>
              <a:rPr lang="en-US" dirty="0" smtClean="0"/>
              <a:t>Endpoint Behavior </a:t>
            </a:r>
            <a:r>
              <a:rPr lang="en-US" altLang="zh-TW" dirty="0"/>
              <a:t>Analysis and </a:t>
            </a:r>
            <a:r>
              <a:rPr lang="en-US" altLang="zh-TW" dirty="0" smtClean="0"/>
              <a:t>Forensics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95A27-98F6-BF4D-B5FC-6D25580A85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 rot="20110277">
            <a:off x="5023637" y="187719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比原始資料更多的資料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</a:t>
            </a:r>
            <a:r>
              <a:rPr lang="zh-TW" altLang="en-US" dirty="0"/>
              <a:t>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499" y="4822263"/>
            <a:ext cx="418119" cy="2154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9856F7-43FD-2F40-92AB-B6640942E1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http://www.rumenla.com/uploads/allimg/140627/7-14062G95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54" y="3067848"/>
            <a:ext cx="2827468" cy="14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60" y="950879"/>
            <a:ext cx="3136146" cy="171469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 rot="20110277">
            <a:off x="5203177" y="187719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看不完的事件及告警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Radar offense funnel graphic - with text boxes below - revised Jan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971" y="741345"/>
            <a:ext cx="7620689" cy="309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資訊統合分析系統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3F2633-C47C-4F4D-B9A9-B405A1BA43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4980937" y="3805929"/>
            <a:ext cx="583109" cy="176689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3162462" y="3969369"/>
            <a:ext cx="4347608" cy="1005449"/>
            <a:chOff x="2937612" y="3844253"/>
            <a:chExt cx="4760110" cy="1130566"/>
          </a:xfrm>
        </p:grpSpPr>
        <p:sp>
          <p:nvSpPr>
            <p:cNvPr id="21" name="Rounded Rectangle 20"/>
            <p:cNvSpPr/>
            <p:nvPr/>
          </p:nvSpPr>
          <p:spPr>
            <a:xfrm>
              <a:off x="2937612" y="3844253"/>
              <a:ext cx="4760110" cy="11173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3856" y="3971204"/>
              <a:ext cx="600485" cy="556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7" descr="MC900438065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9315" y="3969370"/>
              <a:ext cx="557838" cy="55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72492" y="3969371"/>
              <a:ext cx="770933" cy="51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73170" y="3971204"/>
              <a:ext cx="682891" cy="51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101878" y="4469978"/>
              <a:ext cx="105241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cs typeface="Arial" charset="0"/>
                </a:rPr>
                <a:t>Geo-Location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29455" y="4480902"/>
              <a:ext cx="121058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cs typeface="Arial" charset="0"/>
                </a:rPr>
                <a:t>Internet Threats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87134" y="4481155"/>
              <a:ext cx="110799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cs typeface="Arial" charset="0"/>
                </a:rPr>
                <a:t>Vulnerabilities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21604" y="4470480"/>
              <a:ext cx="79099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cs typeface="Arial" charset="0"/>
                </a:rPr>
                <a:t>Research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7612" y="4667042"/>
              <a:ext cx="476011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cs typeface="Arial" charset="0"/>
                </a:rPr>
                <a:t>Contextual Intelligence feeds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 rot="21135378">
            <a:off x="5182399" y="34834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統合及關聯所有的資訊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Extreme</a:t>
            </a:r>
            <a:r>
              <a:rPr kumimoji="1" lang="zh-TW" altLang="en-US" dirty="0" smtClean="0"/>
              <a:t> </a:t>
            </a:r>
            <a:r>
              <a:rPr kumimoji="1" lang="zh-TW" altLang="en-US" dirty="0"/>
              <a:t>資訊安全整合系統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zh-TW" altLang="en-US" dirty="0"/>
              <a:t>資安事件</a:t>
            </a:r>
            <a:r>
              <a:rPr kumimoji="1" lang="zh-TW" altLang="en-US" dirty="0" smtClean="0"/>
              <a:t>偵測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基本</a:t>
            </a:r>
            <a:r>
              <a:rPr kumimoji="1" lang="en-US" altLang="zh-TW" dirty="0" smtClean="0"/>
              <a:t>)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不同平台事件記錄與分析（防火牆、</a:t>
            </a:r>
            <a:r>
              <a:rPr kumimoji="1" lang="en-US" altLang="zh-TW" dirty="0"/>
              <a:t>IPS</a:t>
            </a:r>
            <a:r>
              <a:rPr kumimoji="1" lang="zh-TW" altLang="en-US" dirty="0"/>
              <a:t>、</a:t>
            </a:r>
            <a:r>
              <a:rPr kumimoji="1" lang="en-US" altLang="zh-TW" dirty="0"/>
              <a:t>Router</a:t>
            </a:r>
            <a:r>
              <a:rPr kumimoji="1" lang="zh-TW" altLang="en-US" dirty="0"/>
              <a:t>、</a:t>
            </a:r>
            <a:r>
              <a:rPr kumimoji="1" lang="en-US" altLang="zh-TW" dirty="0"/>
              <a:t>Switch</a:t>
            </a:r>
            <a:r>
              <a:rPr kumimoji="1" lang="zh-TW" altLang="en-US" dirty="0"/>
              <a:t>、</a:t>
            </a:r>
            <a:r>
              <a:rPr kumimoji="1" lang="en-US" altLang="zh-TW" dirty="0"/>
              <a:t>Server…</a:t>
            </a:r>
            <a:r>
              <a:rPr kumimoji="1" lang="zh-TW" altLang="en-US" dirty="0"/>
              <a:t>）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網路封包資料分析（</a:t>
            </a:r>
            <a:r>
              <a:rPr kumimoji="1" lang="en-US" altLang="zh-TW" dirty="0"/>
              <a:t>Flow</a:t>
            </a:r>
            <a:r>
              <a:rPr kumimoji="1" lang="zh-TW" altLang="en-US" dirty="0"/>
              <a:t>）</a:t>
            </a:r>
            <a:endParaRPr kumimoji="1" lang="en-US" altLang="zh-TW" dirty="0"/>
          </a:p>
          <a:p>
            <a:pPr lvl="1"/>
            <a:r>
              <a:rPr kumimoji="1" lang="zh-TW" altLang="en-US" dirty="0" smtClean="0"/>
              <a:t>資</a:t>
            </a:r>
            <a:r>
              <a:rPr kumimoji="1" lang="zh-TW" altLang="en-US" dirty="0"/>
              <a:t>安事件警告（依優先權排序）</a:t>
            </a:r>
            <a:endParaRPr kumimoji="1" lang="en-US" altLang="zh-TW" dirty="0"/>
          </a:p>
          <a:p>
            <a:r>
              <a:rPr kumimoji="1" lang="zh-TW" altLang="en-US" dirty="0" smtClean="0"/>
              <a:t>資</a:t>
            </a:r>
            <a:r>
              <a:rPr kumimoji="1" lang="zh-TW" altLang="en-US" dirty="0"/>
              <a:t>安事件稽核</a:t>
            </a:r>
            <a:r>
              <a:rPr kumimoji="1" lang="en-US" altLang="zh-TW" dirty="0"/>
              <a:t>(</a:t>
            </a:r>
            <a:r>
              <a:rPr kumimoji="1" lang="zh-TW" altLang="en-US" dirty="0"/>
              <a:t>基本</a:t>
            </a:r>
            <a:r>
              <a:rPr kumimoji="1" lang="en-US" altLang="zh-TW" dirty="0"/>
              <a:t>)</a:t>
            </a:r>
          </a:p>
          <a:p>
            <a:pPr lvl="1"/>
            <a:r>
              <a:rPr kumimoji="1" lang="zh-TW" altLang="en-US" dirty="0"/>
              <a:t>資安事件查詢、追蹤、舉證</a:t>
            </a:r>
            <a:endParaRPr kumimoji="1" lang="en-US" altLang="zh-TW" dirty="0"/>
          </a:p>
          <a:p>
            <a:r>
              <a:rPr kumimoji="1" lang="zh-TW" altLang="en-US" dirty="0" smtClean="0"/>
              <a:t>資安事件預防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進階</a:t>
            </a:r>
            <a:r>
              <a:rPr kumimoji="1" lang="en-US" altLang="zh-TW" dirty="0" smtClean="0"/>
              <a:t>)</a:t>
            </a:r>
          </a:p>
          <a:p>
            <a:pPr marL="917575" lvl="1" indent="-457200"/>
            <a:r>
              <a:rPr kumimoji="1" lang="zh-TW" altLang="en-US" dirty="0" smtClean="0"/>
              <a:t>弱點掃描（主動掃描內網設備的漏洞及提供修復方式）</a:t>
            </a:r>
            <a:endParaRPr kumimoji="1" lang="en-US" altLang="zh-TW" dirty="0" smtClean="0"/>
          </a:p>
          <a:p>
            <a:pPr marL="917575" lvl="1" indent="-457200"/>
            <a:r>
              <a:rPr kumimoji="1" lang="zh-TW" altLang="en-US" dirty="0" smtClean="0"/>
              <a:t>風險管理（主動察覺網路和系統設定上的漏洞與風險及模擬攻擊行為）</a:t>
            </a:r>
            <a:endParaRPr kumimoji="1" lang="en-US" altLang="zh-TW" dirty="0" smtClean="0"/>
          </a:p>
          <a:p>
            <a:pPr marL="917575" lvl="1" indent="-457200"/>
            <a:r>
              <a:rPr kumimoji="1" lang="zh-TW" altLang="en-US" dirty="0" smtClean="0"/>
              <a:t>威脅情資（從雲端資料庫主動更新外部威脅情資）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資安聯防</a:t>
            </a:r>
            <a:r>
              <a:rPr kumimoji="1" lang="en-US" altLang="zh-TW" dirty="0"/>
              <a:t>(</a:t>
            </a:r>
            <a:r>
              <a:rPr kumimoji="1" lang="zh-TW" altLang="en-US" dirty="0"/>
              <a:t>進階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en-US" altLang="zh-TW" dirty="0" err="1" smtClean="0"/>
              <a:t>ExtremeControl</a:t>
            </a:r>
            <a:r>
              <a:rPr kumimoji="1" lang="zh-TW" altLang="en-US" dirty="0" smtClean="0"/>
              <a:t>、</a:t>
            </a:r>
            <a:r>
              <a:rPr kumimoji="1" lang="en-US" altLang="zh-TW" dirty="0" err="1" smtClean="0"/>
              <a:t>ExtremeSecurity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Firewall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IPS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風險管理系</a:t>
            </a:r>
            <a:r>
              <a:rPr lang="zh-TW" altLang="en-US" dirty="0"/>
              <a:t>統</a:t>
            </a:r>
            <a:r>
              <a:rPr lang="zh-TW" altLang="en-US" dirty="0" smtClean="0"/>
              <a:t> </a:t>
            </a:r>
            <a:r>
              <a:rPr lang="en-US" altLang="zh-TW" dirty="0" smtClean="0"/>
              <a:t>- </a:t>
            </a:r>
            <a:r>
              <a:rPr lang="en-US" dirty="0" smtClean="0"/>
              <a:t>Risk Manager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486" y="907143"/>
            <a:ext cx="8628108" cy="3687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1600" b="1" dirty="0" smtClean="0">
                <a:solidFill>
                  <a:srgbClr val="262626"/>
                </a:solidFill>
                <a:cs typeface="Arial" charset="0"/>
              </a:rPr>
              <a:t>提供下列進階的資安情報：</a:t>
            </a:r>
            <a:endParaRPr lang="en-US" sz="1600" b="1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600" dirty="0">
                <a:solidFill>
                  <a:srgbClr val="FF0000"/>
                </a:solidFill>
                <a:cs typeface="Arial" charset="0"/>
              </a:rPr>
              <a:t>網絡</a:t>
            </a:r>
            <a:r>
              <a:rPr lang="zh-TW" altLang="en-US" sz="1600" dirty="0">
                <a:solidFill>
                  <a:srgbClr val="FF0000"/>
                </a:solidFill>
                <a:cs typeface="Arial" charset="0"/>
              </a:rPr>
              <a:t>拓樸可</a:t>
            </a:r>
            <a:r>
              <a:rPr lang="zh-TW" altLang="en-US" sz="1600" dirty="0">
                <a:solidFill>
                  <a:srgbClr val="FF0000"/>
                </a:solidFill>
                <a:cs typeface="Arial" charset="0"/>
              </a:rPr>
              <a:t>視化和路徑</a:t>
            </a:r>
            <a:r>
              <a:rPr lang="zh-TW" altLang="en-US" sz="1600" dirty="0" smtClean="0">
                <a:solidFill>
                  <a:srgbClr val="FF0000"/>
                </a:solidFill>
                <a:cs typeface="Arial" charset="0"/>
              </a:rPr>
              <a:t>分析</a:t>
            </a:r>
            <a:endParaRPr lang="en-US" altLang="zh-TW" sz="1600" dirty="0" smtClean="0">
              <a:solidFill>
                <a:srgbClr val="FF0000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目前</a:t>
            </a: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的網路路徑及替代路徑</a:t>
            </a:r>
            <a:endParaRPr lang="zh-TW" altLang="en-US" sz="1400" dirty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識別活動中的攻擊</a:t>
            </a: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路徑</a:t>
            </a: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和有風險的資產</a:t>
            </a:r>
            <a:endParaRPr lang="en-US" altLang="zh-TW" sz="1400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600" dirty="0">
                <a:solidFill>
                  <a:srgbClr val="FF0000"/>
                </a:solidFill>
                <a:cs typeface="Arial" charset="0"/>
              </a:rPr>
              <a:t>網絡設備優</a:t>
            </a:r>
            <a:r>
              <a:rPr lang="zh-TW" altLang="en-US" sz="1600" dirty="0" smtClean="0">
                <a:solidFill>
                  <a:srgbClr val="FF0000"/>
                </a:solidFill>
                <a:cs typeface="Arial" charset="0"/>
              </a:rPr>
              <a:t>化</a:t>
            </a:r>
            <a:endParaRPr lang="en-US" sz="1600" dirty="0" smtClean="0">
              <a:solidFill>
                <a:srgbClr val="FF0000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收集並分析設定以評估設備的風險</a:t>
            </a:r>
            <a:endParaRPr lang="zh-TW" altLang="en-US" sz="1400" dirty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發掘錯誤的設定和刪除</a:t>
            </a: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無效的</a:t>
            </a: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規則</a:t>
            </a: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來提高</a:t>
            </a:r>
            <a:r>
              <a:rPr lang="zh-TW" altLang="en-US" sz="1400" dirty="0" smtClean="0">
                <a:solidFill>
                  <a:srgbClr val="262626"/>
                </a:solidFill>
                <a:cs typeface="Arial" charset="0"/>
              </a:rPr>
              <a:t>性能</a:t>
            </a:r>
            <a:endParaRPr lang="en-US" altLang="zh-TW" sz="1400" dirty="0" smtClean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1600" dirty="0" smtClean="0">
                <a:solidFill>
                  <a:srgbClr val="FF0000"/>
                </a:solidFill>
                <a:cs typeface="Arial" charset="0"/>
              </a:rPr>
              <a:t>改善不合規的問題並產生報表</a:t>
            </a:r>
            <a:endParaRPr lang="en-US" sz="1600" dirty="0" smtClean="0">
              <a:solidFill>
                <a:srgbClr val="FF0000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分析並監控網路流量、架構及弱點及符合規定</a:t>
            </a:r>
            <a:endParaRPr lang="en-US" sz="1400" dirty="0">
              <a:solidFill>
                <a:srgbClr val="262626"/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sz="1400" dirty="0">
                <a:solidFill>
                  <a:srgbClr val="262626"/>
                </a:solidFill>
                <a:cs typeface="Arial" charset="0"/>
              </a:rPr>
              <a:t>確定設備符合法規要求的設定及弱點修正，如</a:t>
            </a:r>
            <a:r>
              <a:rPr lang="en-US" sz="1400" dirty="0">
                <a:solidFill>
                  <a:srgbClr val="262626"/>
                </a:solidFill>
                <a:cs typeface="Arial" charset="0"/>
              </a:rPr>
              <a:t> PCI DSS section 1,2,6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856F7-43FD-2F40-92AB-B6640942E1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http://free.clipartof.com/77-Free-Clipart-Illustration-Of-A-Computer-Firewal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2689" y="4016915"/>
            <a:ext cx="610598" cy="4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urple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158" y="4025789"/>
            <a:ext cx="556232" cy="360087"/>
          </a:xfrm>
          <a:prstGeom prst="rect">
            <a:avLst/>
          </a:prstGeom>
          <a:noFill/>
        </p:spPr>
      </p:pic>
      <p:pic>
        <p:nvPicPr>
          <p:cNvPr id="10" name="Picture 23" descr="SwitchATMFastGBEt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9259" y="4016915"/>
            <a:ext cx="391791" cy="3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p-Down Arrow 10"/>
          <p:cNvSpPr/>
          <p:nvPr/>
        </p:nvSpPr>
        <p:spPr>
          <a:xfrm>
            <a:off x="6551489" y="3373395"/>
            <a:ext cx="222023" cy="532890"/>
          </a:xfrm>
          <a:prstGeom prst="upDownArrow">
            <a:avLst>
              <a:gd name="adj1" fmla="val 47942"/>
              <a:gd name="adj2" fmla="val 44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x3650-m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02" y="2914129"/>
            <a:ext cx="612356" cy="45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 rot="16200000">
            <a:off x="7378839" y="2833038"/>
            <a:ext cx="222023" cy="532890"/>
          </a:xfrm>
          <a:prstGeom prst="upDownArrow">
            <a:avLst>
              <a:gd name="adj1" fmla="val 47942"/>
              <a:gd name="adj2" fmla="val 44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x3650-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31" y="2791017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33309" y="2519906"/>
            <a:ext cx="1335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262626"/>
                </a:solidFill>
                <a:cs typeface="Arial" charset="0"/>
              </a:rPr>
              <a:t>Risk Manager</a:t>
            </a:r>
          </a:p>
          <a:p>
            <a:r>
              <a:rPr lang="en-US" sz="1000" b="1" i="1" dirty="0" smtClean="0">
                <a:solidFill>
                  <a:srgbClr val="262626"/>
                </a:solidFill>
                <a:cs typeface="Arial" charset="0"/>
              </a:rPr>
              <a:t>(Appliance or VM)</a:t>
            </a:r>
            <a:endParaRPr lang="en-US" sz="10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8169917" y="3250285"/>
            <a:ext cx="758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262626"/>
                </a:solidFill>
                <a:cs typeface="Arial" charset="0"/>
              </a:rPr>
              <a:t>SIEM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7291729" y="2802551"/>
            <a:ext cx="406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262626"/>
                </a:solidFill>
                <a:cs typeface="Arial" charset="0"/>
              </a:rPr>
              <a:t>API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6683763" y="3513258"/>
            <a:ext cx="711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262626"/>
                </a:solidFill>
                <a:cs typeface="Arial" charset="0"/>
              </a:rPr>
              <a:t>Telnet, SOAP, SSH etc.</a:t>
            </a:r>
            <a:endParaRPr lang="en-US" sz="6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24"/>
          <a:stretch/>
        </p:blipFill>
        <p:spPr bwMode="auto">
          <a:xfrm>
            <a:off x="5241912" y="1232940"/>
            <a:ext cx="1570900" cy="9554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 descr="Workflow"/>
          <p:cNvPicPr>
            <a:picLocks noChangeAspect="1" noChangeArrowheads="1"/>
          </p:cNvPicPr>
          <p:nvPr/>
        </p:nvPicPr>
        <p:blipFill rotWithShape="1">
          <a:blip r:embed="rId9" cstate="print"/>
          <a:srcRect l="34530" t="21564"/>
          <a:stretch/>
        </p:blipFill>
        <p:spPr bwMode="auto">
          <a:xfrm>
            <a:off x="6902135" y="1232940"/>
            <a:ext cx="1823359" cy="955468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43" y="2973708"/>
            <a:ext cx="361846" cy="28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983119" y="2929298"/>
            <a:ext cx="1203447" cy="390543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65"/>
          <p:cNvSpPr/>
          <p:nvPr/>
        </p:nvSpPr>
        <p:spPr>
          <a:xfrm rot="18662957">
            <a:off x="6039803" y="705412"/>
            <a:ext cx="2311177" cy="2619034"/>
          </a:xfrm>
          <a:custGeom>
            <a:avLst/>
            <a:gdLst>
              <a:gd name="connsiteX0" fmla="*/ 0 w 1279985"/>
              <a:gd name="connsiteY0" fmla="*/ 1523241 h 1523241"/>
              <a:gd name="connsiteX1" fmla="*/ 0 w 1279985"/>
              <a:gd name="connsiteY1" fmla="*/ 0 h 1523241"/>
              <a:gd name="connsiteX2" fmla="*/ 1279985 w 1279985"/>
              <a:gd name="connsiteY2" fmla="*/ 1523241 h 1523241"/>
              <a:gd name="connsiteX3" fmla="*/ 0 w 1279985"/>
              <a:gd name="connsiteY3" fmla="*/ 1523241 h 1523241"/>
              <a:gd name="connsiteX0" fmla="*/ 335893 w 1279985"/>
              <a:gd name="connsiteY0" fmla="*/ 1011059 h 1523241"/>
              <a:gd name="connsiteX1" fmla="*/ 0 w 1279985"/>
              <a:gd name="connsiteY1" fmla="*/ 0 h 1523241"/>
              <a:gd name="connsiteX2" fmla="*/ 1279985 w 1279985"/>
              <a:gd name="connsiteY2" fmla="*/ 1523241 h 1523241"/>
              <a:gd name="connsiteX3" fmla="*/ 335893 w 1279985"/>
              <a:gd name="connsiteY3" fmla="*/ 1011059 h 152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9985" h="1523241">
                <a:moveTo>
                  <a:pt x="335893" y="1011059"/>
                </a:moveTo>
                <a:lnTo>
                  <a:pt x="0" y="0"/>
                </a:lnTo>
                <a:lnTo>
                  <a:pt x="1279985" y="1523241"/>
                </a:lnTo>
                <a:lnTo>
                  <a:pt x="335893" y="101105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50000"/>
                  <a:satMod val="300000"/>
                  <a:alpha val="35000"/>
                </a:schemeClr>
              </a:gs>
              <a:gs pos="35000">
                <a:schemeClr val="accent2">
                  <a:tint val="37000"/>
                  <a:satMod val="300000"/>
                  <a:alpha val="35000"/>
                </a:schemeClr>
              </a:gs>
              <a:gs pos="100000">
                <a:schemeClr val="accent2">
                  <a:tint val="15000"/>
                  <a:satMod val="350000"/>
                  <a:alpha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設定檔的稽核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308948" y="965200"/>
            <a:ext cx="7558646" cy="3629423"/>
          </a:xfrm>
        </p:spPr>
        <p:txBody>
          <a:bodyPr/>
          <a:lstStyle/>
          <a:p>
            <a:r>
              <a:rPr lang="zh-TW" altLang="en-US" dirty="0" smtClean="0"/>
              <a:t>設定檔讀取後會被標準化並儲存</a:t>
            </a:r>
            <a:endParaRPr lang="en-US" dirty="0" smtClean="0"/>
          </a:p>
          <a:p>
            <a:r>
              <a:rPr lang="zh-TW" altLang="en-US" dirty="0" smtClean="0"/>
              <a:t>可排程或人工收集設定檔</a:t>
            </a:r>
            <a:endParaRPr lang="en-US" dirty="0" smtClean="0"/>
          </a:p>
          <a:p>
            <a:r>
              <a:rPr lang="zh-TW" altLang="en-US" dirty="0" smtClean="0"/>
              <a:t>系統會進行設定規則分析、設定錯誤偵測</a:t>
            </a:r>
            <a:r>
              <a:rPr lang="en-US" dirty="0" smtClean="0"/>
              <a:t>(</a:t>
            </a:r>
            <a:r>
              <a:rPr lang="zh-TW" altLang="en-US" dirty="0" smtClean="0"/>
              <a:t>如</a:t>
            </a:r>
            <a:r>
              <a:rPr lang="en-US" dirty="0" smtClean="0"/>
              <a:t> shadowed rules), </a:t>
            </a:r>
            <a:r>
              <a:rPr lang="zh-TW" altLang="en-US" dirty="0" smtClean="0"/>
              <a:t>規則關聯性分析、非法活動關聯及設定檔內容比對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5C10ABE-EF2E-0E4E-BBEF-24339BB27EF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454" y="2666363"/>
            <a:ext cx="6396038" cy="175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074420"/>
            <a:ext cx="6331246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 bwMode="auto">
          <a:xfrm rot="2113442">
            <a:off x="1344134" y="4312191"/>
            <a:ext cx="1582136" cy="412835"/>
          </a:xfrm>
          <a:prstGeom prst="lef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Shadowed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rules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714405" flipH="1">
            <a:off x="6614306" y="4268478"/>
            <a:ext cx="1905581" cy="412835"/>
          </a:xfrm>
          <a:prstGeom prst="lef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Rule activity counters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reme-Networks-Template-Widescreen">
  <a:themeElements>
    <a:clrScheme name="Extreme Networks">
      <a:dk1>
        <a:sysClr val="windowText" lastClr="000000"/>
      </a:dk1>
      <a:lt1>
        <a:sysClr val="window" lastClr="FFFFFF"/>
      </a:lt1>
      <a:dk2>
        <a:srgbClr val="400099"/>
      </a:dk2>
      <a:lt2>
        <a:srgbClr val="EEECE1"/>
      </a:lt2>
      <a:accent1>
        <a:srgbClr val="400099"/>
      </a:accent1>
      <a:accent2>
        <a:srgbClr val="77777B"/>
      </a:accent2>
      <a:accent3>
        <a:srgbClr val="3BAF29"/>
      </a:accent3>
      <a:accent4>
        <a:srgbClr val="0971CE"/>
      </a:accent4>
      <a:accent5>
        <a:srgbClr val="FF6B00"/>
      </a:accent5>
      <a:accent6>
        <a:srgbClr val="F5C300"/>
      </a:accent6>
      <a:hlink>
        <a:srgbClr val="7340B3"/>
      </a:hlink>
      <a:folHlink>
        <a:srgbClr val="4795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5425" indent="-225425">
          <a:buFont typeface="Wingdings" charset="2"/>
          <a:buChar char="§"/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reme-Networks-Template-Widescreen-2015" id="{8784D827-E4D6-3948-BF41-35600EBCD42C}" vid="{32A65984-BDB5-484C-A4D1-1157BE201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1FDE5FF3D79346AE69CF40E3B592DC" ma:contentTypeVersion="1" ma:contentTypeDescription="Create a new document." ma:contentTypeScope="" ma:versionID="beee521cbf9e807aa2a9de751abbb7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C3712-345B-427E-97D4-684D8B308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Extreme-Networks-Template-Widescreen-2016</Template>
  <TotalTime>588</TotalTime>
  <Words>1347</Words>
  <Application>Microsoft Office PowerPoint</Application>
  <PresentationFormat>如螢幕大小 (16:9)</PresentationFormat>
  <Paragraphs>220</Paragraphs>
  <Slides>15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微軟正黑體</vt:lpstr>
      <vt:lpstr>新細明體</vt:lpstr>
      <vt:lpstr>Arial</vt:lpstr>
      <vt:lpstr>Calibri</vt:lpstr>
      <vt:lpstr>Wingdings</vt:lpstr>
      <vt:lpstr>Extreme-Networks-Template-Widescreen</vt:lpstr>
      <vt:lpstr>PowerPoint 簡報</vt:lpstr>
      <vt:lpstr>內容</vt:lpstr>
      <vt:lpstr>成本</vt:lpstr>
      <vt:lpstr>人力</vt:lpstr>
      <vt:lpstr>時間</vt:lpstr>
      <vt:lpstr>資訊統合分析系統</vt:lpstr>
      <vt:lpstr>Extreme 資訊安全整合系統</vt:lpstr>
      <vt:lpstr>風險管理系統 - Risk Manager</vt:lpstr>
      <vt:lpstr>設定檔的稽核</vt:lpstr>
      <vt:lpstr>網路拓樸的檢視</vt:lpstr>
      <vt:lpstr>弱點評估系統 - Vulnerability Manager</vt:lpstr>
      <vt:lpstr>Vulnerability Manager 只警示真正的弱點</vt:lpstr>
      <vt:lpstr>收集完整的內部網路弱點情資</vt:lpstr>
      <vt:lpstr>總結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Rex</dc:creator>
  <cp:lastModifiedBy>Celine Wang</cp:lastModifiedBy>
  <cp:revision>26</cp:revision>
  <cp:lastPrinted>2014-01-28T01:57:36Z</cp:lastPrinted>
  <dcterms:created xsi:type="dcterms:W3CDTF">2015-10-19T07:23:51Z</dcterms:created>
  <dcterms:modified xsi:type="dcterms:W3CDTF">2015-10-27T08:39:36Z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0x0101006E1FDE5FF3D79346AE69CF40E3B592DC</vt:lpwstr>
  </property>
</Properties>
</file>